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0287000" cy="1285875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trim-alph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150" y="704850"/>
            <a:ext cx="552450" cy="6678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835152"/>
            <a:ext cx="2118360" cy="2895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200" b="0" spc="270">
                <a:solidFill>
                  <a:srgbClr val="495059"/>
                </a:solidFill>
                <a:latin typeface="Consolas"/>
              </a:rPr>
              <a:t>PROGRESSIVE OVERLOAD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130998"/>
            <a:ext cx="2531745" cy="23526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975" b="0" spc="180">
                <a:solidFill>
                  <a:srgbClr val="7B848C"/>
                </a:solidFill>
                <a:latin typeface="Consolas"/>
              </a:rPr>
              <a:t>SPORTS SCIENCE NOTES — VOL. 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914400" y="1676400"/>
            <a:ext cx="8458200" cy="0"/>
          </a:xfrm>
          <a:prstGeom prst="line">
            <a:avLst/>
          </a:prstGeom>
          <a:ln w="11429">
            <a:solidFill>
              <a:srgbClr val="E3E0DA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2402586" y="2382012"/>
            <a:ext cx="6970014" cy="173735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7200" b="1">
                <a:solidFill>
                  <a:srgbClr val="2E353C"/>
                </a:solidFill>
                <a:latin typeface="Cairo"/>
              </a:rPr>
              <a:t>الحمل التدريجي</a:t>
            </a:r>
          </a:p>
        </p:txBody>
      </p:sp>
      <p:sp>
        <p:nvSpPr>
          <p:cNvPr id="7" name="Rectangle 6"/>
          <p:cNvSpPr/>
          <p:nvPr/>
        </p:nvSpPr>
        <p:spPr>
          <a:xfrm>
            <a:off x="8610600" y="3695700"/>
            <a:ext cx="762000" cy="47625"/>
          </a:xfrm>
          <a:prstGeom prst="rect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2213" y="4099369"/>
            <a:ext cx="4620387" cy="56102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2325" b="0">
                <a:solidFill>
                  <a:srgbClr val="495059"/>
                </a:solidFill>
                <a:latin typeface="Cairo"/>
              </a:rPr>
              <a:t>لماذا يتوقّف جسمك عن التطوّر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75243" y="4613719"/>
            <a:ext cx="3997356" cy="56102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2325" b="0">
                <a:solidFill>
                  <a:srgbClr val="495059"/>
                </a:solidFill>
                <a:latin typeface="Cairo"/>
              </a:rPr>
              <a:t>رغم انتظامك على التدريب؟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4400" y="5391150"/>
            <a:ext cx="8458200" cy="5334000"/>
          </a:xfrm>
          <a:prstGeom prst="rect">
            <a:avLst/>
          </a:prstGeom>
          <a:solidFill>
            <a:srgbClr val="FBF8F3"/>
          </a:solidFill>
          <a:ln w="13334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914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1295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1676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2057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2438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2819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3200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3581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3962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4343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4724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5105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5486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4" name="Connector 23"/>
          <p:cNvCxnSpPr/>
          <p:nvPr/>
        </p:nvCxnSpPr>
        <p:spPr>
          <a:xfrm>
            <a:off x="5867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6248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6629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7010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7391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7772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8153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8534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8915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9296400" y="5391150"/>
            <a:ext cx="0" cy="53340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914400" y="5391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914400" y="5772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914400" y="6153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14400" y="6534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914400" y="6915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9" name="Connector 38"/>
          <p:cNvCxnSpPr/>
          <p:nvPr/>
        </p:nvCxnSpPr>
        <p:spPr>
          <a:xfrm>
            <a:off x="914400" y="7296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914400" y="7677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914400" y="8058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14400" y="8439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914400" y="8820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914400" y="9201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914400" y="9582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914400" y="9963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14400" y="10344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914400" y="10725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sp>
        <p:nvSpPr>
          <p:cNvPr id="49" name="Rectangle 48"/>
          <p:cNvSpPr/>
          <p:nvPr/>
        </p:nvSpPr>
        <p:spPr>
          <a:xfrm>
            <a:off x="914400" y="5391150"/>
            <a:ext cx="8458200" cy="5334000"/>
          </a:xfrm>
          <a:prstGeom prst="rect">
            <a:avLst/>
          </a:prstGeom>
          <a:noFill/>
          <a:ln w="13334">
            <a:solidFill>
              <a:srgbClr val="E3E0DA"/>
            </a:solidFill>
            <a:prstDash val="dash"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0" name="Connector 49"/>
          <p:cNvCxnSpPr/>
          <p:nvPr/>
        </p:nvCxnSpPr>
        <p:spPr>
          <a:xfrm>
            <a:off x="838200" y="5391150"/>
            <a:ext cx="152400" cy="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1" name="Connector 50"/>
          <p:cNvCxnSpPr/>
          <p:nvPr/>
        </p:nvCxnSpPr>
        <p:spPr>
          <a:xfrm>
            <a:off x="914400" y="5314950"/>
            <a:ext cx="0" cy="15240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2" name="Connector 51"/>
          <p:cNvCxnSpPr/>
          <p:nvPr/>
        </p:nvCxnSpPr>
        <p:spPr>
          <a:xfrm>
            <a:off x="9296400" y="5391150"/>
            <a:ext cx="152400" cy="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9372600" y="5314950"/>
            <a:ext cx="0" cy="15240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838200" y="10725150"/>
            <a:ext cx="152400" cy="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5" name="Connector 54"/>
          <p:cNvCxnSpPr/>
          <p:nvPr/>
        </p:nvCxnSpPr>
        <p:spPr>
          <a:xfrm>
            <a:off x="914400" y="10648950"/>
            <a:ext cx="0" cy="15240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9296400" y="10725150"/>
            <a:ext cx="152400" cy="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7" name="Connector 56"/>
          <p:cNvCxnSpPr/>
          <p:nvPr/>
        </p:nvCxnSpPr>
        <p:spPr>
          <a:xfrm>
            <a:off x="9372600" y="10648950"/>
            <a:ext cx="0" cy="15240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8" name="Connector 57"/>
          <p:cNvCxnSpPr/>
          <p:nvPr/>
        </p:nvCxnSpPr>
        <p:spPr>
          <a:xfrm>
            <a:off x="1447800" y="6724650"/>
            <a:ext cx="7391400" cy="0"/>
          </a:xfrm>
          <a:prstGeom prst="line">
            <a:avLst/>
          </a:prstGeom>
          <a:ln w="20955">
            <a:solidFill>
              <a:srgbClr val="D9B368"/>
            </a:solidFill>
            <a:prstDash val="dash"/>
          </a:ln>
        </p:spPr>
      </p:cxnSp>
      <p:sp>
        <p:nvSpPr>
          <p:cNvPr id="59" name="TextBox 58"/>
          <p:cNvSpPr txBox="1"/>
          <p:nvPr/>
        </p:nvSpPr>
        <p:spPr>
          <a:xfrm>
            <a:off x="6848665" y="6387655"/>
            <a:ext cx="1990534" cy="34385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425" b="0">
                <a:solidFill>
                  <a:srgbClr val="D9B368"/>
                </a:solidFill>
                <a:latin typeface="Cairo"/>
              </a:rPr>
              <a:t>حدّ التحمّل الحالي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1447800" y="5981700"/>
            <a:ext cx="7391400" cy="0"/>
          </a:xfrm>
          <a:prstGeom prst="line">
            <a:avLst/>
          </a:prstGeom>
          <a:ln w="22859">
            <a:solidFill>
              <a:srgbClr val="DF5557"/>
            </a:solidFill>
            <a:prstDash val="dash"/>
          </a:ln>
        </p:spPr>
      </p:cxnSp>
      <p:sp>
        <p:nvSpPr>
          <p:cNvPr id="61" name="TextBox 60"/>
          <p:cNvSpPr txBox="1"/>
          <p:nvPr/>
        </p:nvSpPr>
        <p:spPr>
          <a:xfrm>
            <a:off x="7402449" y="5644705"/>
            <a:ext cx="1436751" cy="34385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425" b="1">
                <a:solidFill>
                  <a:srgbClr val="DF5557"/>
                </a:solidFill>
                <a:latin typeface="Cairo"/>
              </a:rPr>
              <a:t>بعد زيادة 5%</a:t>
            </a:r>
          </a:p>
        </p:txBody>
      </p:sp>
      <p:cxnSp>
        <p:nvCxnSpPr>
          <p:cNvPr id="62" name="Connector 61"/>
          <p:cNvCxnSpPr/>
          <p:nvPr/>
        </p:nvCxnSpPr>
        <p:spPr>
          <a:xfrm flipV="1">
            <a:off x="5181600" y="6134100"/>
            <a:ext cx="0" cy="666750"/>
          </a:xfrm>
          <a:prstGeom prst="line">
            <a:avLst/>
          </a:prstGeom>
          <a:ln w="38100">
            <a:solidFill>
              <a:srgbClr val="DF5557"/>
            </a:solidFill>
            <a:tailEnd type="triangle" w="med" len="med"/>
          </a:ln>
        </p:spPr>
      </p:cxnSp>
      <p:cxnSp>
        <p:nvCxnSpPr>
          <p:cNvPr id="63" name="Connector 62"/>
          <p:cNvCxnSpPr/>
          <p:nvPr/>
        </p:nvCxnSpPr>
        <p:spPr>
          <a:xfrm>
            <a:off x="2190750" y="8591550"/>
            <a:ext cx="6286500" cy="0"/>
          </a:xfrm>
          <a:prstGeom prst="line">
            <a:avLst/>
          </a:prstGeom>
          <a:ln w="66675">
            <a:solidFill>
              <a:srgbClr val="2E353C"/>
            </a:solidFill>
          </a:ln>
        </p:spPr>
      </p:cxnSp>
      <p:cxnSp>
        <p:nvCxnSpPr>
          <p:cNvPr id="64" name="Connector 63"/>
          <p:cNvCxnSpPr/>
          <p:nvPr/>
        </p:nvCxnSpPr>
        <p:spPr>
          <a:xfrm>
            <a:off x="2057400" y="8591550"/>
            <a:ext cx="228600" cy="0"/>
          </a:xfrm>
          <a:prstGeom prst="line">
            <a:avLst/>
          </a:prstGeom>
          <a:ln w="104775">
            <a:solidFill>
              <a:srgbClr val="2E353C"/>
            </a:solidFill>
          </a:ln>
        </p:spPr>
      </p:cxnSp>
      <p:cxnSp>
        <p:nvCxnSpPr>
          <p:cNvPr id="65" name="Connector 64"/>
          <p:cNvCxnSpPr/>
          <p:nvPr/>
        </p:nvCxnSpPr>
        <p:spPr>
          <a:xfrm>
            <a:off x="8382000" y="8591550"/>
            <a:ext cx="228600" cy="0"/>
          </a:xfrm>
          <a:prstGeom prst="line">
            <a:avLst/>
          </a:prstGeom>
          <a:ln w="104775">
            <a:solidFill>
              <a:srgbClr val="2E353C"/>
            </a:solidFill>
          </a:ln>
        </p:spPr>
      </p:cxnSp>
      <p:sp>
        <p:nvSpPr>
          <p:cNvPr id="66" name="Rectangle 65"/>
          <p:cNvSpPr/>
          <p:nvPr/>
        </p:nvSpPr>
        <p:spPr>
          <a:xfrm>
            <a:off x="4019550" y="8250174"/>
            <a:ext cx="114300" cy="682752"/>
          </a:xfrm>
          <a:prstGeom prst="rect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3539489" y="7551420"/>
            <a:ext cx="320040" cy="2080260"/>
          </a:xfrm>
          <a:prstGeom prst="rect">
            <a:avLst/>
          </a:prstGeom>
          <a:solidFill>
            <a:srgbClr val="FFFFFF"/>
          </a:solidFill>
          <a:ln w="28575">
            <a:solidFill>
              <a:srgbClr val="49505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3606164" y="7665720"/>
            <a:ext cx="186690" cy="1851660"/>
          </a:xfrm>
          <a:prstGeom prst="rect">
            <a:avLst/>
          </a:prstGeom>
          <a:noFill/>
          <a:ln w="2476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3198114" y="7727442"/>
            <a:ext cx="277368" cy="1728216"/>
          </a:xfrm>
          <a:prstGeom prst="rect">
            <a:avLst/>
          </a:prstGeom>
          <a:solidFill>
            <a:srgbClr val="FFFFFF"/>
          </a:solidFill>
          <a:ln w="28575">
            <a:solidFill>
              <a:srgbClr val="49505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2899410" y="7887462"/>
            <a:ext cx="234696" cy="1408176"/>
          </a:xfrm>
          <a:prstGeom prst="rect">
            <a:avLst/>
          </a:prstGeom>
          <a:solidFill>
            <a:srgbClr val="FFFFFF"/>
          </a:solidFill>
          <a:ln w="28575">
            <a:solidFill>
              <a:srgbClr val="49505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6534150" y="8250174"/>
            <a:ext cx="114300" cy="682752"/>
          </a:xfrm>
          <a:prstGeom prst="rect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6808470" y="7551420"/>
            <a:ext cx="320040" cy="2080260"/>
          </a:xfrm>
          <a:prstGeom prst="rect">
            <a:avLst/>
          </a:prstGeom>
          <a:solidFill>
            <a:srgbClr val="FFFFFF"/>
          </a:solidFill>
          <a:ln w="28575">
            <a:solidFill>
              <a:srgbClr val="49505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6875145" y="7665720"/>
            <a:ext cx="186690" cy="1851660"/>
          </a:xfrm>
          <a:prstGeom prst="rect">
            <a:avLst/>
          </a:prstGeom>
          <a:noFill/>
          <a:ln w="2476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7192518" y="7727442"/>
            <a:ext cx="277368" cy="1728216"/>
          </a:xfrm>
          <a:prstGeom prst="rect">
            <a:avLst/>
          </a:prstGeom>
          <a:solidFill>
            <a:srgbClr val="FFFFFF"/>
          </a:solidFill>
          <a:ln w="28575">
            <a:solidFill>
              <a:srgbClr val="49505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7533893" y="7887462"/>
            <a:ext cx="234696" cy="1408176"/>
          </a:xfrm>
          <a:prstGeom prst="rect">
            <a:avLst/>
          </a:prstGeom>
          <a:solidFill>
            <a:srgbClr val="FFFFFF"/>
          </a:solidFill>
          <a:ln w="28575">
            <a:solidFill>
              <a:srgbClr val="49505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76" name="Connector 75"/>
          <p:cNvCxnSpPr/>
          <p:nvPr/>
        </p:nvCxnSpPr>
        <p:spPr>
          <a:xfrm>
            <a:off x="4838700" y="8505825"/>
            <a:ext cx="0" cy="171450"/>
          </a:xfrm>
          <a:prstGeom prst="line">
            <a:avLst/>
          </a:prstGeom>
          <a:ln w="15240">
            <a:solidFill>
              <a:srgbClr val="E3E0DA"/>
            </a:solidFill>
          </a:ln>
        </p:spPr>
      </p:cxnSp>
      <p:cxnSp>
        <p:nvCxnSpPr>
          <p:cNvPr id="77" name="Connector 76"/>
          <p:cNvCxnSpPr/>
          <p:nvPr/>
        </p:nvCxnSpPr>
        <p:spPr>
          <a:xfrm>
            <a:off x="4962525" y="8505825"/>
            <a:ext cx="0" cy="171450"/>
          </a:xfrm>
          <a:prstGeom prst="line">
            <a:avLst/>
          </a:prstGeom>
          <a:ln w="15240">
            <a:solidFill>
              <a:srgbClr val="E3E0DA"/>
            </a:solidFill>
          </a:ln>
        </p:spPr>
      </p:cxnSp>
      <p:cxnSp>
        <p:nvCxnSpPr>
          <p:cNvPr id="78" name="Connector 77"/>
          <p:cNvCxnSpPr/>
          <p:nvPr/>
        </p:nvCxnSpPr>
        <p:spPr>
          <a:xfrm>
            <a:off x="5086350" y="8505825"/>
            <a:ext cx="0" cy="171450"/>
          </a:xfrm>
          <a:prstGeom prst="line">
            <a:avLst/>
          </a:prstGeom>
          <a:ln w="15240">
            <a:solidFill>
              <a:srgbClr val="E3E0DA"/>
            </a:solidFill>
          </a:ln>
        </p:spPr>
      </p:cxnSp>
      <p:cxnSp>
        <p:nvCxnSpPr>
          <p:cNvPr id="79" name="Connector 78"/>
          <p:cNvCxnSpPr/>
          <p:nvPr/>
        </p:nvCxnSpPr>
        <p:spPr>
          <a:xfrm>
            <a:off x="5210175" y="8505825"/>
            <a:ext cx="0" cy="171450"/>
          </a:xfrm>
          <a:prstGeom prst="line">
            <a:avLst/>
          </a:prstGeom>
          <a:ln w="15240">
            <a:solidFill>
              <a:srgbClr val="E3E0DA"/>
            </a:solidFill>
          </a:ln>
        </p:spPr>
      </p:cxnSp>
      <p:cxnSp>
        <p:nvCxnSpPr>
          <p:cNvPr id="80" name="Connector 79"/>
          <p:cNvCxnSpPr/>
          <p:nvPr/>
        </p:nvCxnSpPr>
        <p:spPr>
          <a:xfrm>
            <a:off x="5334000" y="8505825"/>
            <a:ext cx="0" cy="171450"/>
          </a:xfrm>
          <a:prstGeom prst="line">
            <a:avLst/>
          </a:prstGeom>
          <a:ln w="15240">
            <a:solidFill>
              <a:srgbClr val="E3E0DA"/>
            </a:solidFill>
          </a:ln>
        </p:spPr>
      </p:cxnSp>
      <p:cxnSp>
        <p:nvCxnSpPr>
          <p:cNvPr id="81" name="Connector 80"/>
          <p:cNvCxnSpPr/>
          <p:nvPr/>
        </p:nvCxnSpPr>
        <p:spPr>
          <a:xfrm>
            <a:off x="5457825" y="8505825"/>
            <a:ext cx="0" cy="171450"/>
          </a:xfrm>
          <a:prstGeom prst="line">
            <a:avLst/>
          </a:prstGeom>
          <a:ln w="15240">
            <a:solidFill>
              <a:srgbClr val="E3E0DA"/>
            </a:solidFill>
          </a:ln>
        </p:spPr>
      </p:cxnSp>
      <p:cxnSp>
        <p:nvCxnSpPr>
          <p:cNvPr id="82" name="Connector 81"/>
          <p:cNvCxnSpPr/>
          <p:nvPr/>
        </p:nvCxnSpPr>
        <p:spPr>
          <a:xfrm>
            <a:off x="5581650" y="8505825"/>
            <a:ext cx="0" cy="171450"/>
          </a:xfrm>
          <a:prstGeom prst="line">
            <a:avLst/>
          </a:prstGeom>
          <a:ln w="15240">
            <a:solidFill>
              <a:srgbClr val="E3E0DA"/>
            </a:solidFill>
          </a:ln>
        </p:spPr>
      </p:cxnSp>
      <p:cxnSp>
        <p:nvCxnSpPr>
          <p:cNvPr id="83" name="Connector 82"/>
          <p:cNvCxnSpPr/>
          <p:nvPr/>
        </p:nvCxnSpPr>
        <p:spPr>
          <a:xfrm>
            <a:off x="5705475" y="8505825"/>
            <a:ext cx="0" cy="171450"/>
          </a:xfrm>
          <a:prstGeom prst="line">
            <a:avLst/>
          </a:prstGeom>
          <a:ln w="15240">
            <a:solidFill>
              <a:srgbClr val="E3E0DA"/>
            </a:solidFill>
          </a:ln>
        </p:spPr>
      </p:cxnSp>
      <p:cxnSp>
        <p:nvCxnSpPr>
          <p:cNvPr id="84" name="Connector 83"/>
          <p:cNvCxnSpPr/>
          <p:nvPr/>
        </p:nvCxnSpPr>
        <p:spPr>
          <a:xfrm>
            <a:off x="5829300" y="8505825"/>
            <a:ext cx="0" cy="171450"/>
          </a:xfrm>
          <a:prstGeom prst="line">
            <a:avLst/>
          </a:prstGeom>
          <a:ln w="15240">
            <a:solidFill>
              <a:srgbClr val="E3E0DA"/>
            </a:solidFill>
          </a:ln>
        </p:spPr>
      </p:cxnSp>
      <p:sp>
        <p:nvSpPr>
          <p:cNvPr id="85" name="TextBox 84"/>
          <p:cNvSpPr txBox="1"/>
          <p:nvPr/>
        </p:nvSpPr>
        <p:spPr>
          <a:xfrm>
            <a:off x="6875145" y="10388536"/>
            <a:ext cx="2326005" cy="30765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275" b="0">
                <a:solidFill>
                  <a:srgbClr val="7B848C"/>
                </a:solidFill>
                <a:latin typeface="Cairo"/>
              </a:rPr>
              <a:t>حِمل أعلى بقليل، كل دورة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085850" y="10417683"/>
            <a:ext cx="807338" cy="2533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050" b="0" spc="135">
                <a:solidFill>
                  <a:srgbClr val="7B848C"/>
                </a:solidFill>
                <a:latin typeface="Consolas"/>
              </a:rPr>
              <a:t>FIG. 01</a:t>
            </a:r>
          </a:p>
        </p:txBody>
      </p:sp>
      <p:cxnSp>
        <p:nvCxnSpPr>
          <p:cNvPr id="87" name="Connector 86"/>
          <p:cNvCxnSpPr/>
          <p:nvPr/>
        </p:nvCxnSpPr>
        <p:spPr>
          <a:xfrm>
            <a:off x="914400" y="11601450"/>
            <a:ext cx="8458200" cy="0"/>
          </a:xfrm>
          <a:prstGeom prst="line">
            <a:avLst/>
          </a:prstGeom>
          <a:ln w="11429">
            <a:solidFill>
              <a:srgbClr val="E3E0DA"/>
            </a:solidFill>
          </a:ln>
        </p:spPr>
      </p:cxnSp>
      <p:sp>
        <p:nvSpPr>
          <p:cNvPr id="88" name="Rectangle 87"/>
          <p:cNvSpPr/>
          <p:nvPr/>
        </p:nvSpPr>
        <p:spPr>
          <a:xfrm>
            <a:off x="914400" y="11877675"/>
            <a:ext cx="323850" cy="28575"/>
          </a:xfrm>
          <a:prstGeom prst="rect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1371600" y="11798617"/>
            <a:ext cx="2000250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80">
                <a:solidFill>
                  <a:srgbClr val="7B848C"/>
                </a:solidFill>
                <a:latin typeface="Consolas"/>
              </a:rPr>
              <a:t>SPORTS SCIENCE NOTES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9372600" y="11798617"/>
            <a:ext cx="405765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80">
                <a:solidFill>
                  <a:srgbClr val="7B848C"/>
                </a:solidFill>
                <a:latin typeface="Consolas"/>
              </a:rPr>
              <a:t>HH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914400" y="1162050"/>
            <a:ext cx="8458200" cy="0"/>
          </a:xfrm>
          <a:prstGeom prst="line">
            <a:avLst/>
          </a:prstGeom>
          <a:ln w="11429">
            <a:solidFill>
              <a:srgbClr val="E3E0DA"/>
            </a:solidFill>
          </a:ln>
        </p:spPr>
      </p:cxnSp>
      <p:sp>
        <p:nvSpPr>
          <p:cNvPr id="3" name="TextBox 2"/>
          <p:cNvSpPr txBox="1"/>
          <p:nvPr/>
        </p:nvSpPr>
        <p:spPr>
          <a:xfrm>
            <a:off x="914400" y="835152"/>
            <a:ext cx="2118360" cy="2895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200" b="0" spc="240">
                <a:solidFill>
                  <a:srgbClr val="7B848C"/>
                </a:solidFill>
                <a:latin typeface="Consolas"/>
              </a:rPr>
              <a:t>DEFINITION — FIG.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72600" y="835152"/>
            <a:ext cx="890016" cy="2895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200" b="0" spc="112">
                <a:solidFill>
                  <a:srgbClr val="7B848C"/>
                </a:solidFill>
                <a:latin typeface="Consolas"/>
              </a:rPr>
              <a:t>02 / 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43144" y="2158746"/>
            <a:ext cx="4029455" cy="123063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5100" b="1">
                <a:solidFill>
                  <a:srgbClr val="2E353C"/>
                </a:solidFill>
                <a:latin typeface="Cairo"/>
              </a:rPr>
              <a:t>ما هو الحمل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55614" y="3097911"/>
            <a:ext cx="3316986" cy="123063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5100" b="1">
                <a:solidFill>
                  <a:srgbClr val="2E353C"/>
                </a:solidFill>
                <a:latin typeface="Cairo"/>
              </a:rPr>
              <a:t>التدريجي؟</a:t>
            </a:r>
          </a:p>
        </p:txBody>
      </p:sp>
      <p:sp>
        <p:nvSpPr>
          <p:cNvPr id="7" name="Rectangle 6"/>
          <p:cNvSpPr/>
          <p:nvPr/>
        </p:nvSpPr>
        <p:spPr>
          <a:xfrm>
            <a:off x="8705850" y="3943350"/>
            <a:ext cx="666750" cy="47625"/>
          </a:xfrm>
          <a:prstGeom prst="rect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148679" y="4290631"/>
            <a:ext cx="6223920" cy="4886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2025" b="0">
                <a:solidFill>
                  <a:srgbClr val="495059"/>
                </a:solidFill>
                <a:latin typeface="Cairo"/>
              </a:rPr>
              <a:t>زيادة تدريجية في مثير التدريب تفوق ما اعتاده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91318" y="4738306"/>
            <a:ext cx="5681281" cy="4886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2025" b="0">
                <a:solidFill>
                  <a:srgbClr val="495059"/>
                </a:solidFill>
                <a:latin typeface="Cairo"/>
              </a:rPr>
              <a:t>الجسم، فتُجبره على التكيّف بدل أن تُبقيه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24008" y="5185981"/>
            <a:ext cx="2448591" cy="4886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2025" b="0">
                <a:solidFill>
                  <a:srgbClr val="495059"/>
                </a:solidFill>
                <a:latin typeface="Cairo"/>
              </a:rPr>
              <a:t>في منطقة الراحة.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6534150"/>
            <a:ext cx="8458200" cy="4229100"/>
          </a:xfrm>
          <a:prstGeom prst="rect">
            <a:avLst/>
          </a:prstGeom>
          <a:solidFill>
            <a:srgbClr val="FBF8F3"/>
          </a:solidFill>
          <a:ln w="13334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914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1295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1676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2057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2438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2819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3200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3581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3962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4343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4724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5105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4" name="Connector 23"/>
          <p:cNvCxnSpPr/>
          <p:nvPr/>
        </p:nvCxnSpPr>
        <p:spPr>
          <a:xfrm>
            <a:off x="5486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5867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6248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6629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7010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7391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7772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8153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8534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8915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9296400" y="6534150"/>
            <a:ext cx="0" cy="42291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914400" y="6534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914400" y="6915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14400" y="7296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914400" y="7677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9" name="Connector 38"/>
          <p:cNvCxnSpPr/>
          <p:nvPr/>
        </p:nvCxnSpPr>
        <p:spPr>
          <a:xfrm>
            <a:off x="914400" y="8058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914400" y="8439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914400" y="8820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14400" y="9201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914400" y="9582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914400" y="9963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914400" y="10344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914400" y="107251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sp>
        <p:nvSpPr>
          <p:cNvPr id="47" name="Rectangle 46"/>
          <p:cNvSpPr/>
          <p:nvPr/>
        </p:nvSpPr>
        <p:spPr>
          <a:xfrm>
            <a:off x="914400" y="6534150"/>
            <a:ext cx="8458200" cy="4229100"/>
          </a:xfrm>
          <a:prstGeom prst="rect">
            <a:avLst/>
          </a:prstGeom>
          <a:noFill/>
          <a:ln w="13334">
            <a:solidFill>
              <a:srgbClr val="E3E0DA"/>
            </a:solidFill>
            <a:prstDash val="dash"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8" name="Connector 47"/>
          <p:cNvCxnSpPr/>
          <p:nvPr/>
        </p:nvCxnSpPr>
        <p:spPr>
          <a:xfrm>
            <a:off x="838200" y="6534150"/>
            <a:ext cx="152400" cy="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49" name="Connector 48"/>
          <p:cNvCxnSpPr/>
          <p:nvPr/>
        </p:nvCxnSpPr>
        <p:spPr>
          <a:xfrm>
            <a:off x="914400" y="6457950"/>
            <a:ext cx="0" cy="15240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0" name="Connector 49"/>
          <p:cNvCxnSpPr/>
          <p:nvPr/>
        </p:nvCxnSpPr>
        <p:spPr>
          <a:xfrm>
            <a:off x="9296400" y="6534150"/>
            <a:ext cx="152400" cy="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1" name="Connector 50"/>
          <p:cNvCxnSpPr/>
          <p:nvPr/>
        </p:nvCxnSpPr>
        <p:spPr>
          <a:xfrm>
            <a:off x="9372600" y="6457950"/>
            <a:ext cx="0" cy="15240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2" name="Connector 51"/>
          <p:cNvCxnSpPr/>
          <p:nvPr/>
        </p:nvCxnSpPr>
        <p:spPr>
          <a:xfrm>
            <a:off x="838200" y="10763250"/>
            <a:ext cx="152400" cy="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914400" y="10687050"/>
            <a:ext cx="0" cy="15240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9296400" y="10763250"/>
            <a:ext cx="152400" cy="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5" name="Connector 54"/>
          <p:cNvCxnSpPr/>
          <p:nvPr/>
        </p:nvCxnSpPr>
        <p:spPr>
          <a:xfrm>
            <a:off x="9372600" y="10687050"/>
            <a:ext cx="0" cy="15240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sp>
        <p:nvSpPr>
          <p:cNvPr id="56" name="Oval 55"/>
          <p:cNvSpPr/>
          <p:nvPr/>
        </p:nvSpPr>
        <p:spPr>
          <a:xfrm>
            <a:off x="6438900" y="7315200"/>
            <a:ext cx="1676400" cy="16764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572250" y="7448550"/>
            <a:ext cx="1409700" cy="1409700"/>
          </a:xfrm>
          <a:prstGeom prst="ellipse">
            <a:avLst/>
          </a:prstGeom>
          <a:noFill/>
          <a:ln w="13334">
            <a:solidFill>
              <a:srgbClr val="F0EDE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Freeform 57"/>
          <p:cNvSpPr/>
          <p:nvPr/>
        </p:nvSpPr>
        <p:spPr>
          <a:xfrm>
            <a:off x="7067550" y="7696200"/>
            <a:ext cx="457200" cy="914400"/>
          </a:xfrm>
          <a:custGeom>
            <a:avLst/>
            <a:gdLst/>
            <a:ahLst/>
            <a:cxnLst/>
            <a:rect l="l" t="t" r="r" b="b"/>
            <a:pathLst>
              <a:path w="48" h="96">
                <a:moveTo>
                  <a:pt x="35" y="0"/>
                </a:moveTo>
                <a:lnTo>
                  <a:pt x="0" y="51"/>
                </a:lnTo>
                <a:lnTo>
                  <a:pt x="24" y="51"/>
                </a:lnTo>
                <a:lnTo>
                  <a:pt x="9" y="96"/>
                </a:lnTo>
                <a:lnTo>
                  <a:pt x="48" y="38"/>
                </a:lnTo>
                <a:lnTo>
                  <a:pt x="24" y="38"/>
                </a:lnTo>
              </a:path>
            </a:pathLst>
          </a:custGeom>
          <a:noFill/>
          <a:ln w="38100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080123" y="7007733"/>
            <a:ext cx="393954" cy="2533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050" b="0" spc="135">
                <a:solidFill>
                  <a:srgbClr val="D9B368"/>
                </a:solidFill>
                <a:latin typeface="Consolas"/>
              </a:rPr>
              <a:t>01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837045" y="9271635"/>
            <a:ext cx="880110" cy="542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 rtl="1"/>
            <a:r>
              <a:rPr sz="2250" b="1">
                <a:solidFill>
                  <a:srgbClr val="2E353C"/>
                </a:solidFill>
                <a:latin typeface="Cairo"/>
              </a:rPr>
              <a:t>مثير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855714" y="9722548"/>
            <a:ext cx="842772" cy="23526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975" b="0" spc="150">
                <a:solidFill>
                  <a:srgbClr val="7B848C"/>
                </a:solidFill>
                <a:latin typeface="Consolas"/>
              </a:rPr>
              <a:t>STIMULUS</a:t>
            </a:r>
          </a:p>
        </p:txBody>
      </p:sp>
      <p:sp>
        <p:nvSpPr>
          <p:cNvPr id="62" name="Oval 61"/>
          <p:cNvSpPr/>
          <p:nvPr/>
        </p:nvSpPr>
        <p:spPr>
          <a:xfrm>
            <a:off x="4305300" y="7315200"/>
            <a:ext cx="1676400" cy="16764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4438650" y="7448550"/>
            <a:ext cx="1409700" cy="1409700"/>
          </a:xfrm>
          <a:prstGeom prst="ellipse">
            <a:avLst/>
          </a:prstGeom>
          <a:noFill/>
          <a:ln w="13334">
            <a:solidFill>
              <a:srgbClr val="F0EDE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Freeform 63"/>
          <p:cNvSpPr/>
          <p:nvPr/>
        </p:nvSpPr>
        <p:spPr>
          <a:xfrm>
            <a:off x="4657725" y="7820025"/>
            <a:ext cx="971550" cy="695325"/>
          </a:xfrm>
          <a:custGeom>
            <a:avLst/>
            <a:gdLst/>
            <a:ahLst/>
            <a:cxnLst/>
            <a:rect l="l" t="t" r="r" b="b"/>
            <a:pathLst>
              <a:path w="102" h="73">
                <a:moveTo>
                  <a:pt x="0" y="45"/>
                </a:moveTo>
                <a:lnTo>
                  <a:pt x="22" y="45"/>
                </a:lnTo>
                <a:lnTo>
                  <a:pt x="35" y="0"/>
                </a:lnTo>
                <a:lnTo>
                  <a:pt x="54" y="73"/>
                </a:lnTo>
                <a:lnTo>
                  <a:pt x="70" y="22"/>
                </a:lnTo>
                <a:lnTo>
                  <a:pt x="102" y="22"/>
                </a:lnTo>
              </a:path>
            </a:pathLst>
          </a:custGeom>
          <a:noFill/>
          <a:ln w="38100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946523" y="7007733"/>
            <a:ext cx="393954" cy="2533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050" b="0" spc="135">
                <a:solidFill>
                  <a:srgbClr val="D9B368"/>
                </a:solidFill>
                <a:latin typeface="Consolas"/>
              </a:rPr>
              <a:t>02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629150" y="9271635"/>
            <a:ext cx="1028700" cy="542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 rtl="1"/>
            <a:r>
              <a:rPr sz="2250" b="1">
                <a:solidFill>
                  <a:srgbClr val="2E353C"/>
                </a:solidFill>
                <a:latin typeface="Cairo"/>
              </a:rPr>
              <a:t>إجهاد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798885" y="9722548"/>
            <a:ext cx="689229" cy="23526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975" b="0" spc="150">
                <a:solidFill>
                  <a:srgbClr val="7B848C"/>
                </a:solidFill>
                <a:latin typeface="Consolas"/>
              </a:rPr>
              <a:t>STRESS</a:t>
            </a:r>
          </a:p>
        </p:txBody>
      </p:sp>
      <p:sp>
        <p:nvSpPr>
          <p:cNvPr id="68" name="Oval 67"/>
          <p:cNvSpPr/>
          <p:nvPr/>
        </p:nvSpPr>
        <p:spPr>
          <a:xfrm>
            <a:off x="2171700" y="7315200"/>
            <a:ext cx="1676400" cy="16764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2305050" y="7448550"/>
            <a:ext cx="1409700" cy="1409700"/>
          </a:xfrm>
          <a:prstGeom prst="ellipse">
            <a:avLst/>
          </a:prstGeom>
          <a:noFill/>
          <a:ln w="13334">
            <a:solidFill>
              <a:srgbClr val="F0EDE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Freeform 69"/>
          <p:cNvSpPr/>
          <p:nvPr/>
        </p:nvSpPr>
        <p:spPr>
          <a:xfrm>
            <a:off x="2524125" y="7848600"/>
            <a:ext cx="885825" cy="666750"/>
          </a:xfrm>
          <a:custGeom>
            <a:avLst/>
            <a:gdLst/>
            <a:ahLst/>
            <a:cxnLst/>
            <a:rect l="l" t="t" r="r" b="b"/>
            <a:pathLst>
              <a:path w="93" h="70">
                <a:moveTo>
                  <a:pt x="0" y="70"/>
                </a:moveTo>
                <a:lnTo>
                  <a:pt x="32" y="70"/>
                </a:lnTo>
                <a:lnTo>
                  <a:pt x="32" y="35"/>
                </a:lnTo>
                <a:lnTo>
                  <a:pt x="64" y="35"/>
                </a:lnTo>
                <a:lnTo>
                  <a:pt x="64" y="0"/>
                </a:lnTo>
                <a:lnTo>
                  <a:pt x="93" y="0"/>
                </a:lnTo>
              </a:path>
            </a:pathLst>
          </a:custGeom>
          <a:noFill/>
          <a:ln w="38100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2812923" y="7007733"/>
            <a:ext cx="393954" cy="2533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050" b="0" spc="135">
                <a:solidFill>
                  <a:srgbClr val="D9B368"/>
                </a:solidFill>
                <a:latin typeface="Consolas"/>
              </a:rPr>
              <a:t>03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495550" y="9271635"/>
            <a:ext cx="1028700" cy="542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 rtl="1"/>
            <a:r>
              <a:rPr sz="2250" b="1">
                <a:solidFill>
                  <a:srgbClr val="2E353C"/>
                </a:solidFill>
                <a:latin typeface="Cairo"/>
              </a:rPr>
              <a:t>تكيّف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703671" y="9722548"/>
            <a:ext cx="612457" cy="23526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975" b="0" spc="150">
                <a:solidFill>
                  <a:srgbClr val="7B848C"/>
                </a:solidFill>
                <a:latin typeface="Consolas"/>
              </a:rPr>
              <a:t>ADAPT</a:t>
            </a:r>
          </a:p>
        </p:txBody>
      </p:sp>
      <p:cxnSp>
        <p:nvCxnSpPr>
          <p:cNvPr id="74" name="Connector 73"/>
          <p:cNvCxnSpPr/>
          <p:nvPr/>
        </p:nvCxnSpPr>
        <p:spPr>
          <a:xfrm flipH="1">
            <a:off x="6076950" y="8153400"/>
            <a:ext cx="342900" cy="0"/>
          </a:xfrm>
          <a:prstGeom prst="line">
            <a:avLst/>
          </a:prstGeom>
          <a:ln w="32384">
            <a:solidFill>
              <a:srgbClr val="495059"/>
            </a:solidFill>
            <a:tailEnd type="triangle" w="med" len="med"/>
          </a:ln>
        </p:spPr>
      </p:cxnSp>
      <p:cxnSp>
        <p:nvCxnSpPr>
          <p:cNvPr id="75" name="Connector 74"/>
          <p:cNvCxnSpPr/>
          <p:nvPr/>
        </p:nvCxnSpPr>
        <p:spPr>
          <a:xfrm flipH="1">
            <a:off x="3943350" y="8153400"/>
            <a:ext cx="342900" cy="0"/>
          </a:xfrm>
          <a:prstGeom prst="line">
            <a:avLst/>
          </a:prstGeom>
          <a:ln w="32384">
            <a:solidFill>
              <a:srgbClr val="495059"/>
            </a:solidFill>
            <a:tailEnd type="triangle" w="med" len="med"/>
          </a:ln>
        </p:spPr>
      </p:cxnSp>
      <p:sp>
        <p:nvSpPr>
          <p:cNvPr id="76" name="Oval 75"/>
          <p:cNvSpPr/>
          <p:nvPr/>
        </p:nvSpPr>
        <p:spPr>
          <a:xfrm>
            <a:off x="6372225" y="8105775"/>
            <a:ext cx="95250" cy="95250"/>
          </a:xfrm>
          <a:prstGeom prst="ellipse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4238625" y="8105775"/>
            <a:ext cx="95250" cy="95250"/>
          </a:xfrm>
          <a:prstGeom prst="ellipse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85850" y="10455783"/>
            <a:ext cx="807338" cy="2533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050" b="0" spc="135">
                <a:solidFill>
                  <a:srgbClr val="7B848C"/>
                </a:solidFill>
                <a:latin typeface="Consolas"/>
              </a:rPr>
              <a:t>FIG. 02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855017" y="10426636"/>
            <a:ext cx="3346132" cy="30765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275" b="0">
                <a:solidFill>
                  <a:srgbClr val="7B848C"/>
                </a:solidFill>
                <a:latin typeface="Cairo"/>
              </a:rPr>
              <a:t>حمل يتجاوز المعتاد ← استجابة تكيّفية</a:t>
            </a:r>
          </a:p>
        </p:txBody>
      </p:sp>
      <p:cxnSp>
        <p:nvCxnSpPr>
          <p:cNvPr id="80" name="Connector 79"/>
          <p:cNvCxnSpPr/>
          <p:nvPr/>
        </p:nvCxnSpPr>
        <p:spPr>
          <a:xfrm>
            <a:off x="914400" y="11601450"/>
            <a:ext cx="8458200" cy="0"/>
          </a:xfrm>
          <a:prstGeom prst="line">
            <a:avLst/>
          </a:prstGeom>
          <a:ln w="11429">
            <a:solidFill>
              <a:srgbClr val="E3E0DA"/>
            </a:solidFill>
          </a:ln>
        </p:spPr>
      </p:cxnSp>
      <p:sp>
        <p:nvSpPr>
          <p:cNvPr id="81" name="Rectangle 80"/>
          <p:cNvSpPr/>
          <p:nvPr/>
        </p:nvSpPr>
        <p:spPr>
          <a:xfrm>
            <a:off x="914400" y="11877675"/>
            <a:ext cx="323850" cy="28575"/>
          </a:xfrm>
          <a:prstGeom prst="rect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1371600" y="11798617"/>
            <a:ext cx="2000250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80">
                <a:solidFill>
                  <a:srgbClr val="7B848C"/>
                </a:solidFill>
                <a:latin typeface="Consolas"/>
              </a:rPr>
              <a:t>SPORTS SCIENCE NOTES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9372600" y="11798617"/>
            <a:ext cx="405765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80">
                <a:solidFill>
                  <a:srgbClr val="7B848C"/>
                </a:solidFill>
                <a:latin typeface="Consolas"/>
              </a:rPr>
              <a:t>HH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914400" y="1162050"/>
            <a:ext cx="8458200" cy="0"/>
          </a:xfrm>
          <a:prstGeom prst="line">
            <a:avLst/>
          </a:prstGeom>
          <a:ln w="11429">
            <a:solidFill>
              <a:srgbClr val="E3E0DA"/>
            </a:solidFill>
          </a:ln>
        </p:spPr>
      </p:cxnSp>
      <p:sp>
        <p:nvSpPr>
          <p:cNvPr id="3" name="TextBox 2"/>
          <p:cNvSpPr txBox="1"/>
          <p:nvPr/>
        </p:nvSpPr>
        <p:spPr>
          <a:xfrm>
            <a:off x="914400" y="835152"/>
            <a:ext cx="2023872" cy="2895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200" b="0" spc="240">
                <a:solidFill>
                  <a:srgbClr val="7B848C"/>
                </a:solidFill>
                <a:latin typeface="Consolas"/>
              </a:rPr>
              <a:t>MECHANISM — FIG.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72600" y="835152"/>
            <a:ext cx="890016" cy="2895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200" b="0" spc="112">
                <a:solidFill>
                  <a:srgbClr val="7B848C"/>
                </a:solidFill>
                <a:latin typeface="Consolas"/>
              </a:rPr>
              <a:t>03 / 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64966" y="2140077"/>
            <a:ext cx="6207633" cy="119443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4950" b="1">
                <a:solidFill>
                  <a:srgbClr val="2E353C"/>
                </a:solidFill>
                <a:latin typeface="Cairo"/>
              </a:rPr>
              <a:t>التكيّف ليس حدثًا،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53253" y="3051619"/>
            <a:ext cx="3919346" cy="119443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4950" b="1">
                <a:solidFill>
                  <a:srgbClr val="2E353C"/>
                </a:solidFill>
                <a:latin typeface="Cairo"/>
              </a:rPr>
              <a:t>بل استجابة.</a:t>
            </a:r>
          </a:p>
        </p:txBody>
      </p:sp>
      <p:sp>
        <p:nvSpPr>
          <p:cNvPr id="7" name="Rectangle 6"/>
          <p:cNvSpPr/>
          <p:nvPr/>
        </p:nvSpPr>
        <p:spPr>
          <a:xfrm>
            <a:off x="8705850" y="3924300"/>
            <a:ext cx="666750" cy="47625"/>
          </a:xfrm>
          <a:prstGeom prst="rect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346293" y="4252531"/>
            <a:ext cx="7026306" cy="4886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2025" b="0">
                <a:solidFill>
                  <a:srgbClr val="495059"/>
                </a:solidFill>
                <a:latin typeface="Cairo"/>
              </a:rPr>
              <a:t>الجسم يقاوم التغيير حتى يتجاوز الحمل حدّه المعتاد،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36343" y="4690681"/>
            <a:ext cx="4336256" cy="4886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2025" b="0">
                <a:solidFill>
                  <a:srgbClr val="495059"/>
                </a:solidFill>
                <a:latin typeface="Cairo"/>
              </a:rPr>
              <a:t>ثم يستجيب متأخرًا بخطوة واحدة.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4400" y="5581650"/>
            <a:ext cx="8458200" cy="5638800"/>
          </a:xfrm>
          <a:prstGeom prst="rect">
            <a:avLst/>
          </a:prstGeom>
          <a:solidFill>
            <a:srgbClr val="FBF8F3"/>
          </a:solidFill>
          <a:ln w="13334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914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1295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1676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2057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2438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2819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3200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3581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3962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4343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4724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5105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5486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4" name="Connector 23"/>
          <p:cNvCxnSpPr/>
          <p:nvPr/>
        </p:nvCxnSpPr>
        <p:spPr>
          <a:xfrm>
            <a:off x="5867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6248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6629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7010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7391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7772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8153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8534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8915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9296400" y="5581650"/>
            <a:ext cx="0" cy="56388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914400" y="55816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914400" y="59626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914400" y="63436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14400" y="67246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914400" y="71056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9" name="Connector 38"/>
          <p:cNvCxnSpPr/>
          <p:nvPr/>
        </p:nvCxnSpPr>
        <p:spPr>
          <a:xfrm>
            <a:off x="914400" y="74866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914400" y="78676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914400" y="82486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14400" y="86296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914400" y="90106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914400" y="93916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914400" y="97726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914400" y="101536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14400" y="105346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914400" y="1091565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sp>
        <p:nvSpPr>
          <p:cNvPr id="49" name="Rectangle 48"/>
          <p:cNvSpPr/>
          <p:nvPr/>
        </p:nvSpPr>
        <p:spPr>
          <a:xfrm>
            <a:off x="914400" y="5581650"/>
            <a:ext cx="8458200" cy="5638800"/>
          </a:xfrm>
          <a:prstGeom prst="rect">
            <a:avLst/>
          </a:prstGeom>
          <a:noFill/>
          <a:ln w="13334">
            <a:solidFill>
              <a:srgbClr val="E3E0DA"/>
            </a:solidFill>
            <a:prstDash val="dash"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0" name="Connector 49"/>
          <p:cNvCxnSpPr/>
          <p:nvPr/>
        </p:nvCxnSpPr>
        <p:spPr>
          <a:xfrm>
            <a:off x="838200" y="5581650"/>
            <a:ext cx="152400" cy="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1" name="Connector 50"/>
          <p:cNvCxnSpPr/>
          <p:nvPr/>
        </p:nvCxnSpPr>
        <p:spPr>
          <a:xfrm>
            <a:off x="914400" y="5505450"/>
            <a:ext cx="0" cy="15240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2" name="Connector 51"/>
          <p:cNvCxnSpPr/>
          <p:nvPr/>
        </p:nvCxnSpPr>
        <p:spPr>
          <a:xfrm>
            <a:off x="9296400" y="5581650"/>
            <a:ext cx="152400" cy="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9372600" y="5505450"/>
            <a:ext cx="0" cy="15240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838200" y="11220450"/>
            <a:ext cx="152400" cy="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5" name="Connector 54"/>
          <p:cNvCxnSpPr/>
          <p:nvPr/>
        </p:nvCxnSpPr>
        <p:spPr>
          <a:xfrm>
            <a:off x="914400" y="11144250"/>
            <a:ext cx="0" cy="15240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9296400" y="11220450"/>
            <a:ext cx="152400" cy="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7" name="Connector 56"/>
          <p:cNvCxnSpPr/>
          <p:nvPr/>
        </p:nvCxnSpPr>
        <p:spPr>
          <a:xfrm>
            <a:off x="9372600" y="11144250"/>
            <a:ext cx="0" cy="15240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8" name="Connector 57"/>
          <p:cNvCxnSpPr/>
          <p:nvPr/>
        </p:nvCxnSpPr>
        <p:spPr>
          <a:xfrm>
            <a:off x="7105650" y="6019800"/>
            <a:ext cx="476250" cy="0"/>
          </a:xfrm>
          <a:prstGeom prst="line">
            <a:avLst/>
          </a:prstGeom>
          <a:ln w="32384">
            <a:solidFill>
              <a:srgbClr val="2E353C"/>
            </a:solidFill>
          </a:ln>
        </p:spPr>
      </p:cxnSp>
      <p:sp>
        <p:nvSpPr>
          <p:cNvPr id="59" name="TextBox 58"/>
          <p:cNvSpPr txBox="1"/>
          <p:nvPr/>
        </p:nvSpPr>
        <p:spPr>
          <a:xfrm>
            <a:off x="6235065" y="5892355"/>
            <a:ext cx="756285" cy="34385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425" b="0">
                <a:solidFill>
                  <a:srgbClr val="495059"/>
                </a:solidFill>
                <a:latin typeface="Cairo"/>
              </a:rPr>
              <a:t>الحمل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7105650" y="6362700"/>
            <a:ext cx="476250" cy="0"/>
          </a:xfrm>
          <a:prstGeom prst="line">
            <a:avLst/>
          </a:prstGeom>
          <a:ln w="40005">
            <a:solidFill>
              <a:srgbClr val="DF5557"/>
            </a:solidFill>
          </a:ln>
        </p:spPr>
      </p:cxnSp>
      <p:sp>
        <p:nvSpPr>
          <p:cNvPr id="61" name="TextBox 60"/>
          <p:cNvSpPr txBox="1"/>
          <p:nvPr/>
        </p:nvSpPr>
        <p:spPr>
          <a:xfrm>
            <a:off x="5858637" y="6235255"/>
            <a:ext cx="1132712" cy="34385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425" b="0">
                <a:solidFill>
                  <a:srgbClr val="495059"/>
                </a:solidFill>
                <a:latin typeface="Cairo"/>
              </a:rPr>
              <a:t>الاستجابة</a:t>
            </a:r>
          </a:p>
        </p:txBody>
      </p:sp>
      <p:cxnSp>
        <p:nvCxnSpPr>
          <p:cNvPr id="62" name="Connector 61"/>
          <p:cNvCxnSpPr/>
          <p:nvPr/>
        </p:nvCxnSpPr>
        <p:spPr>
          <a:xfrm flipV="1">
            <a:off x="1600200" y="6572250"/>
            <a:ext cx="0" cy="3905250"/>
          </a:xfrm>
          <a:prstGeom prst="line">
            <a:avLst/>
          </a:prstGeom>
          <a:ln w="15240">
            <a:solidFill>
              <a:srgbClr val="495059"/>
            </a:solidFill>
            <a:tailEnd type="triangle" w="med" len="med"/>
          </a:ln>
        </p:spPr>
      </p:cxnSp>
      <p:cxnSp>
        <p:nvCxnSpPr>
          <p:cNvPr id="63" name="Connector 62"/>
          <p:cNvCxnSpPr/>
          <p:nvPr/>
        </p:nvCxnSpPr>
        <p:spPr>
          <a:xfrm>
            <a:off x="1600200" y="10477500"/>
            <a:ext cx="7124700" cy="0"/>
          </a:xfrm>
          <a:prstGeom prst="line">
            <a:avLst/>
          </a:prstGeom>
          <a:ln w="15240">
            <a:solidFill>
              <a:srgbClr val="495059"/>
            </a:solidFill>
            <a:tailEnd type="triangle" w="med" len="med"/>
          </a:ln>
        </p:spPr>
      </p:cxnSp>
      <p:sp>
        <p:nvSpPr>
          <p:cNvPr id="64" name="TextBox 63"/>
          <p:cNvSpPr txBox="1"/>
          <p:nvPr/>
        </p:nvSpPr>
        <p:spPr>
          <a:xfrm>
            <a:off x="1752600" y="6578917"/>
            <a:ext cx="582930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65">
                <a:solidFill>
                  <a:srgbClr val="495059"/>
                </a:solidFill>
                <a:latin typeface="Consolas"/>
              </a:rPr>
              <a:t>LOAD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724900" y="10617517"/>
            <a:ext cx="582930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65">
                <a:solidFill>
                  <a:srgbClr val="495059"/>
                </a:solidFill>
                <a:latin typeface="Consolas"/>
              </a:rPr>
              <a:t>TIME</a:t>
            </a:r>
          </a:p>
        </p:txBody>
      </p:sp>
      <p:sp>
        <p:nvSpPr>
          <p:cNvPr id="66" name="Freeform 65"/>
          <p:cNvSpPr/>
          <p:nvPr/>
        </p:nvSpPr>
        <p:spPr>
          <a:xfrm>
            <a:off x="2000250" y="8020050"/>
            <a:ext cx="6534150" cy="2114550"/>
          </a:xfrm>
          <a:custGeom>
            <a:avLst/>
            <a:gdLst/>
            <a:ahLst/>
            <a:cxnLst/>
            <a:rect l="l" t="t" r="r" b="b"/>
            <a:pathLst>
              <a:path w="686" h="222">
                <a:moveTo>
                  <a:pt x="0" y="222"/>
                </a:moveTo>
                <a:lnTo>
                  <a:pt x="190" y="222"/>
                </a:lnTo>
                <a:lnTo>
                  <a:pt x="190" y="148"/>
                </a:lnTo>
                <a:lnTo>
                  <a:pt x="380" y="148"/>
                </a:lnTo>
                <a:lnTo>
                  <a:pt x="380" y="74"/>
                </a:lnTo>
                <a:lnTo>
                  <a:pt x="570" y="74"/>
                </a:lnTo>
                <a:lnTo>
                  <a:pt x="570" y="0"/>
                </a:lnTo>
                <a:lnTo>
                  <a:pt x="686" y="0"/>
                </a:lnTo>
              </a:path>
            </a:pathLst>
          </a:custGeom>
          <a:noFill/>
          <a:ln w="32384">
            <a:solidFill>
              <a:srgbClr val="2E353C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Freeform 66"/>
          <p:cNvSpPr/>
          <p:nvPr/>
        </p:nvSpPr>
        <p:spPr>
          <a:xfrm>
            <a:off x="2000250" y="8477250"/>
            <a:ext cx="6419850" cy="1828800"/>
          </a:xfrm>
          <a:custGeom>
            <a:avLst/>
            <a:gdLst/>
            <a:ahLst/>
            <a:cxnLst/>
            <a:rect l="l" t="t" r="r" b="b"/>
            <a:pathLst>
              <a:path w="674" h="192">
                <a:moveTo>
                  <a:pt x="0" y="192"/>
                </a:moveTo>
                <a:lnTo>
                  <a:pt x="90" y="184"/>
                </a:lnTo>
                <a:lnTo>
                  <a:pt x="162" y="166"/>
                </a:lnTo>
                <a:lnTo>
                  <a:pt x="214" y="134"/>
                </a:lnTo>
                <a:lnTo>
                  <a:pt x="270" y="116"/>
                </a:lnTo>
                <a:lnTo>
                  <a:pt x="346" y="100"/>
                </a:lnTo>
                <a:lnTo>
                  <a:pt x="410" y="62"/>
                </a:lnTo>
                <a:lnTo>
                  <a:pt x="490" y="44"/>
                </a:lnTo>
                <a:lnTo>
                  <a:pt x="580" y="18"/>
                </a:lnTo>
                <a:lnTo>
                  <a:pt x="674" y="0"/>
                </a:lnTo>
              </a:path>
            </a:pathLst>
          </a:custGeom>
          <a:noFill/>
          <a:ln w="4000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3967162" y="9682162"/>
            <a:ext cx="142875" cy="142875"/>
          </a:xfrm>
          <a:prstGeom prst="ellipse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5834062" y="8996362"/>
            <a:ext cx="142875" cy="142875"/>
          </a:xfrm>
          <a:prstGeom prst="ellipse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7453312" y="8577262"/>
            <a:ext cx="142875" cy="142875"/>
          </a:xfrm>
          <a:prstGeom prst="ellipse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71" name="Connector 70"/>
          <p:cNvCxnSpPr/>
          <p:nvPr/>
        </p:nvCxnSpPr>
        <p:spPr>
          <a:xfrm flipV="1">
            <a:off x="7429500" y="7620000"/>
            <a:ext cx="0" cy="342900"/>
          </a:xfrm>
          <a:prstGeom prst="line">
            <a:avLst/>
          </a:prstGeom>
          <a:ln w="17145">
            <a:solidFill>
              <a:srgbClr val="D9B368"/>
            </a:solidFill>
            <a:prstDash val="sysDot"/>
          </a:ln>
        </p:spPr>
      </p:cxnSp>
      <p:cxnSp>
        <p:nvCxnSpPr>
          <p:cNvPr id="72" name="Connector 71"/>
          <p:cNvCxnSpPr/>
          <p:nvPr/>
        </p:nvCxnSpPr>
        <p:spPr>
          <a:xfrm flipV="1">
            <a:off x="8477250" y="7620000"/>
            <a:ext cx="0" cy="800100"/>
          </a:xfrm>
          <a:prstGeom prst="line">
            <a:avLst/>
          </a:prstGeom>
          <a:ln w="17145">
            <a:solidFill>
              <a:srgbClr val="D9B368"/>
            </a:solidFill>
            <a:prstDash val="sysDot"/>
          </a:ln>
        </p:spPr>
      </p:cxnSp>
      <p:cxnSp>
        <p:nvCxnSpPr>
          <p:cNvPr id="73" name="Connector 72"/>
          <p:cNvCxnSpPr/>
          <p:nvPr/>
        </p:nvCxnSpPr>
        <p:spPr>
          <a:xfrm>
            <a:off x="7429500" y="7620000"/>
            <a:ext cx="1047750" cy="0"/>
          </a:xfrm>
          <a:prstGeom prst="line">
            <a:avLst/>
          </a:prstGeom>
          <a:ln w="20955">
            <a:solidFill>
              <a:srgbClr val="D9B368"/>
            </a:solidFill>
          </a:ln>
        </p:spPr>
      </p:cxnSp>
      <p:cxnSp>
        <p:nvCxnSpPr>
          <p:cNvPr id="74" name="Connector 73"/>
          <p:cNvCxnSpPr/>
          <p:nvPr/>
        </p:nvCxnSpPr>
        <p:spPr>
          <a:xfrm>
            <a:off x="7429500" y="7543800"/>
            <a:ext cx="0" cy="152400"/>
          </a:xfrm>
          <a:prstGeom prst="line">
            <a:avLst/>
          </a:prstGeom>
          <a:ln w="20955">
            <a:solidFill>
              <a:srgbClr val="D9B368"/>
            </a:solidFill>
          </a:ln>
        </p:spPr>
      </p:cxnSp>
      <p:cxnSp>
        <p:nvCxnSpPr>
          <p:cNvPr id="75" name="Connector 74"/>
          <p:cNvCxnSpPr/>
          <p:nvPr/>
        </p:nvCxnSpPr>
        <p:spPr>
          <a:xfrm>
            <a:off x="8477250" y="7543800"/>
            <a:ext cx="0" cy="152400"/>
          </a:xfrm>
          <a:prstGeom prst="line">
            <a:avLst/>
          </a:prstGeom>
          <a:ln w="20955">
            <a:solidFill>
              <a:srgbClr val="D9B368"/>
            </a:solidFill>
          </a:ln>
        </p:spPr>
      </p:cxnSp>
      <p:sp>
        <p:nvSpPr>
          <p:cNvPr id="76" name="TextBox 75"/>
          <p:cNvSpPr txBox="1"/>
          <p:nvPr/>
        </p:nvSpPr>
        <p:spPr>
          <a:xfrm>
            <a:off x="7556754" y="7302055"/>
            <a:ext cx="850392" cy="34385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 rtl="1"/>
            <a:r>
              <a:rPr sz="1425" b="1">
                <a:solidFill>
                  <a:srgbClr val="D9B368"/>
                </a:solidFill>
                <a:latin typeface="Cairo"/>
              </a:rPr>
              <a:t>الفجوة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85850" y="10912983"/>
            <a:ext cx="807338" cy="2533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050" b="0" spc="135">
                <a:solidFill>
                  <a:srgbClr val="7B848C"/>
                </a:solidFill>
                <a:latin typeface="Consolas"/>
              </a:rPr>
              <a:t>FIG. 03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033135" y="10883836"/>
            <a:ext cx="3168015" cy="30765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275" b="0">
                <a:solidFill>
                  <a:srgbClr val="7B848C"/>
                </a:solidFill>
                <a:latin typeface="Cairo"/>
              </a:rPr>
              <a:t>الاستجابة تسبقها فجوة زمنية دائمًا</a:t>
            </a:r>
          </a:p>
        </p:txBody>
      </p:sp>
      <p:cxnSp>
        <p:nvCxnSpPr>
          <p:cNvPr id="79" name="Connector 78"/>
          <p:cNvCxnSpPr/>
          <p:nvPr/>
        </p:nvCxnSpPr>
        <p:spPr>
          <a:xfrm>
            <a:off x="914400" y="11601450"/>
            <a:ext cx="8458200" cy="0"/>
          </a:xfrm>
          <a:prstGeom prst="line">
            <a:avLst/>
          </a:prstGeom>
          <a:ln w="11429">
            <a:solidFill>
              <a:srgbClr val="E3E0DA"/>
            </a:solidFill>
          </a:ln>
        </p:spPr>
      </p:cxnSp>
      <p:sp>
        <p:nvSpPr>
          <p:cNvPr id="80" name="Rectangle 79"/>
          <p:cNvSpPr/>
          <p:nvPr/>
        </p:nvSpPr>
        <p:spPr>
          <a:xfrm>
            <a:off x="914400" y="11877675"/>
            <a:ext cx="323850" cy="28575"/>
          </a:xfrm>
          <a:prstGeom prst="rect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1371600" y="11798617"/>
            <a:ext cx="2000250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80">
                <a:solidFill>
                  <a:srgbClr val="7B848C"/>
                </a:solidFill>
                <a:latin typeface="Consolas"/>
              </a:rPr>
              <a:t>SPORTS SCIENCE NOTES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9372600" y="11798617"/>
            <a:ext cx="405765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80">
                <a:solidFill>
                  <a:srgbClr val="7B848C"/>
                </a:solidFill>
                <a:latin typeface="Consolas"/>
              </a:rPr>
              <a:t>HH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914400" y="1162050"/>
            <a:ext cx="8458200" cy="0"/>
          </a:xfrm>
          <a:prstGeom prst="line">
            <a:avLst/>
          </a:prstGeom>
          <a:ln w="11429">
            <a:solidFill>
              <a:srgbClr val="E3E0DA"/>
            </a:solidFill>
          </a:ln>
        </p:spPr>
      </p:cxnSp>
      <p:sp>
        <p:nvSpPr>
          <p:cNvPr id="3" name="TextBox 2"/>
          <p:cNvSpPr txBox="1"/>
          <p:nvPr/>
        </p:nvSpPr>
        <p:spPr>
          <a:xfrm>
            <a:off x="914400" y="835152"/>
            <a:ext cx="2023872" cy="2895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200" b="0" spc="240">
                <a:solidFill>
                  <a:srgbClr val="7B848C"/>
                </a:solidFill>
                <a:latin typeface="Consolas"/>
              </a:rPr>
              <a:t>VARIABLES — FIG.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72600" y="835152"/>
            <a:ext cx="890016" cy="2895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200" b="0" spc="112">
                <a:solidFill>
                  <a:srgbClr val="7B848C"/>
                </a:solidFill>
                <a:latin typeface="Consolas"/>
              </a:rPr>
              <a:t>04 / 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95928" y="1892045"/>
            <a:ext cx="5376672" cy="123063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5100" b="1">
                <a:solidFill>
                  <a:srgbClr val="2E353C"/>
                </a:solidFill>
                <a:latin typeface="Cairo"/>
              </a:rPr>
              <a:t>أين تزيد الحمل؟</a:t>
            </a:r>
          </a:p>
        </p:txBody>
      </p:sp>
      <p:sp>
        <p:nvSpPr>
          <p:cNvPr id="6" name="Rectangle 5"/>
          <p:cNvSpPr/>
          <p:nvPr/>
        </p:nvSpPr>
        <p:spPr>
          <a:xfrm>
            <a:off x="8705850" y="2876550"/>
            <a:ext cx="666750" cy="47625"/>
          </a:xfrm>
          <a:prstGeom prst="rect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89960" y="3138297"/>
            <a:ext cx="5882640" cy="47053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950" b="0">
                <a:solidFill>
                  <a:srgbClr val="7B848C"/>
                </a:solidFill>
                <a:latin typeface="Cairo"/>
              </a:rPr>
              <a:t>ثلاثة متغيّرات، وغيّر واحدًا فقط في كل مرة.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3848100"/>
            <a:ext cx="8458200" cy="2038350"/>
          </a:xfrm>
          <a:prstGeom prst="rect">
            <a:avLst/>
          </a:prstGeom>
          <a:solidFill>
            <a:srgbClr val="FFFFFF"/>
          </a:solidFill>
          <a:ln w="13334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914400" y="3848100"/>
            <a:ext cx="0" cy="2038350"/>
          </a:xfrm>
          <a:prstGeom prst="line">
            <a:avLst/>
          </a:prstGeom>
          <a:ln w="38100">
            <a:solidFill>
              <a:srgbClr val="D9B368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9029700" y="4178617"/>
            <a:ext cx="405765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50">
                <a:solidFill>
                  <a:srgbClr val="D9B368"/>
                </a:solidFill>
                <a:latin typeface="Consolas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53350" y="4488180"/>
            <a:ext cx="1276350" cy="723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3000" b="1">
                <a:solidFill>
                  <a:srgbClr val="2E353C"/>
                </a:solidFill>
                <a:latin typeface="Cairo"/>
              </a:rPr>
              <a:t>الحجم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67212" y="5167312"/>
            <a:ext cx="4662487" cy="45243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875" b="0">
                <a:solidFill>
                  <a:srgbClr val="7B848C"/>
                </a:solidFill>
                <a:latin typeface="Cairo"/>
              </a:rPr>
              <a:t>مجموعات أو تكرارات أكثر بنفس الوزن.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47800" y="5076825"/>
            <a:ext cx="381000" cy="533400"/>
          </a:xfrm>
          <a:prstGeom prst="rect">
            <a:avLst/>
          </a:prstGeom>
          <a:solidFill>
            <a:srgbClr val="FFFFFF"/>
          </a:solidFill>
          <a:ln w="22859">
            <a:solidFill>
              <a:srgbClr val="49505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981200" y="4733925"/>
            <a:ext cx="381000" cy="876300"/>
          </a:xfrm>
          <a:prstGeom prst="rect">
            <a:avLst/>
          </a:prstGeom>
          <a:solidFill>
            <a:srgbClr val="FFFFFF"/>
          </a:solidFill>
          <a:ln w="22859">
            <a:solidFill>
              <a:srgbClr val="49505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514600" y="4391025"/>
            <a:ext cx="381000" cy="1219200"/>
          </a:xfrm>
          <a:prstGeom prst="rect">
            <a:avLst/>
          </a:prstGeom>
          <a:solidFill>
            <a:srgbClr val="FFFFFF"/>
          </a:solidFill>
          <a:ln w="22859">
            <a:solidFill>
              <a:srgbClr val="49505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048000" y="4048125"/>
            <a:ext cx="381000" cy="1562100"/>
          </a:xfrm>
          <a:prstGeom prst="rect">
            <a:avLst/>
          </a:prstGeom>
          <a:solidFill>
            <a:srgbClr val="FBEAEA"/>
          </a:solidFill>
          <a:ln w="2857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>
            <a:off x="1295400" y="5629275"/>
            <a:ext cx="2400300" cy="0"/>
          </a:xfrm>
          <a:prstGeom prst="line">
            <a:avLst/>
          </a:prstGeom>
          <a:ln w="22859">
            <a:solidFill>
              <a:srgbClr val="495059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914400" y="6057900"/>
            <a:ext cx="8458200" cy="2038350"/>
          </a:xfrm>
          <a:prstGeom prst="rect">
            <a:avLst/>
          </a:prstGeom>
          <a:solidFill>
            <a:srgbClr val="FFFFFF"/>
          </a:solidFill>
          <a:ln w="13334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914400" y="6057900"/>
            <a:ext cx="0" cy="2038350"/>
          </a:xfrm>
          <a:prstGeom prst="line">
            <a:avLst/>
          </a:prstGeom>
          <a:ln w="38100">
            <a:solidFill>
              <a:srgbClr val="D9B368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9029700" y="6388417"/>
            <a:ext cx="405765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50">
                <a:solidFill>
                  <a:srgbClr val="D9B368"/>
                </a:solidFill>
                <a:latin typeface="Consolas"/>
              </a:rP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53350" y="6697980"/>
            <a:ext cx="1276350" cy="723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3000" b="1">
                <a:solidFill>
                  <a:srgbClr val="2E353C"/>
                </a:solidFill>
                <a:latin typeface="Cairo"/>
              </a:rPr>
              <a:t>الشدة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41131" y="7377112"/>
            <a:ext cx="3788568" cy="45243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875" b="0">
                <a:solidFill>
                  <a:srgbClr val="7B848C"/>
                </a:solidFill>
                <a:latin typeface="Cairo"/>
              </a:rPr>
              <a:t>وزن أعلى بنفس عدد التكرارات.</a:t>
            </a:r>
          </a:p>
        </p:txBody>
      </p:sp>
      <p:sp>
        <p:nvSpPr>
          <p:cNvPr id="23" name="Oval 22"/>
          <p:cNvSpPr/>
          <p:nvPr/>
        </p:nvSpPr>
        <p:spPr>
          <a:xfrm>
            <a:off x="1600200" y="7038975"/>
            <a:ext cx="952500" cy="952500"/>
          </a:xfrm>
          <a:prstGeom prst="ellipse">
            <a:avLst/>
          </a:prstGeom>
          <a:solidFill>
            <a:srgbClr val="FFFFFF"/>
          </a:solidFill>
          <a:ln w="24765">
            <a:solidFill>
              <a:srgbClr val="49505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676400" y="6829425"/>
            <a:ext cx="800100" cy="800100"/>
          </a:xfrm>
          <a:prstGeom prst="ellipse">
            <a:avLst/>
          </a:prstGeom>
          <a:solidFill>
            <a:srgbClr val="FFFFFF"/>
          </a:solidFill>
          <a:ln w="24765">
            <a:solidFill>
              <a:srgbClr val="49505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752600" y="6619875"/>
            <a:ext cx="647700" cy="647700"/>
          </a:xfrm>
          <a:prstGeom prst="ellipse">
            <a:avLst/>
          </a:prstGeom>
          <a:solidFill>
            <a:srgbClr val="FFFFFF"/>
          </a:solidFill>
          <a:ln w="24765">
            <a:solidFill>
              <a:srgbClr val="49505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 flipV="1">
            <a:off x="2076450" y="6372225"/>
            <a:ext cx="0" cy="1619250"/>
          </a:xfrm>
          <a:prstGeom prst="line">
            <a:avLst/>
          </a:prstGeom>
          <a:ln w="26669">
            <a:solidFill>
              <a:srgbClr val="495059"/>
            </a:solidFill>
          </a:ln>
        </p:spPr>
      </p:cxnSp>
      <p:cxnSp>
        <p:nvCxnSpPr>
          <p:cNvPr id="27" name="Connector 26"/>
          <p:cNvCxnSpPr/>
          <p:nvPr/>
        </p:nvCxnSpPr>
        <p:spPr>
          <a:xfrm flipV="1">
            <a:off x="1905000" y="6276975"/>
            <a:ext cx="171450" cy="266700"/>
          </a:xfrm>
          <a:prstGeom prst="line">
            <a:avLst/>
          </a:prstGeom>
          <a:ln w="26669">
            <a:solidFill>
              <a:srgbClr val="495059"/>
            </a:solidFill>
            <a:tailEnd type="triangle" w="med" len="med"/>
          </a:ln>
        </p:spPr>
      </p:cxnSp>
      <p:sp>
        <p:nvSpPr>
          <p:cNvPr id="28" name="TextBox 27"/>
          <p:cNvSpPr txBox="1"/>
          <p:nvPr/>
        </p:nvSpPr>
        <p:spPr>
          <a:xfrm>
            <a:off x="2571750" y="6823710"/>
            <a:ext cx="405765" cy="542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2250" b="1">
                <a:solidFill>
                  <a:srgbClr val="DF5557"/>
                </a:solidFill>
                <a:latin typeface="Consolas"/>
              </a:rPr>
              <a:t>+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14400" y="8267700"/>
            <a:ext cx="8458200" cy="2038350"/>
          </a:xfrm>
          <a:prstGeom prst="rect">
            <a:avLst/>
          </a:prstGeom>
          <a:solidFill>
            <a:srgbClr val="FFFFFF"/>
          </a:solidFill>
          <a:ln w="13334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914400" y="8267700"/>
            <a:ext cx="0" cy="2038350"/>
          </a:xfrm>
          <a:prstGeom prst="line">
            <a:avLst/>
          </a:prstGeom>
          <a:ln w="38100">
            <a:solidFill>
              <a:srgbClr val="D9B368"/>
            </a:solidFill>
          </a:ln>
        </p:spPr>
      </p:cxnSp>
      <p:sp>
        <p:nvSpPr>
          <p:cNvPr id="31" name="TextBox 30"/>
          <p:cNvSpPr txBox="1"/>
          <p:nvPr/>
        </p:nvSpPr>
        <p:spPr>
          <a:xfrm>
            <a:off x="9029700" y="8598217"/>
            <a:ext cx="405765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50">
                <a:solidFill>
                  <a:srgbClr val="D9B368"/>
                </a:solidFill>
                <a:latin typeface="Consolas"/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57110" y="8907780"/>
            <a:ext cx="1672590" cy="723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3000" b="1">
                <a:solidFill>
                  <a:srgbClr val="2E353C"/>
                </a:solidFill>
                <a:latin typeface="Cairo"/>
              </a:rPr>
              <a:t>التكرار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67400" y="9586912"/>
            <a:ext cx="3162300" cy="45243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875" b="0">
                <a:solidFill>
                  <a:srgbClr val="7B848C"/>
                </a:solidFill>
                <a:latin typeface="Cairo"/>
              </a:rPr>
              <a:t>جلسة إضافية في الأسبوع.</a:t>
            </a:r>
          </a:p>
        </p:txBody>
      </p:sp>
      <p:sp>
        <p:nvSpPr>
          <p:cNvPr id="34" name="Oval 33"/>
          <p:cNvSpPr/>
          <p:nvPr/>
        </p:nvSpPr>
        <p:spPr>
          <a:xfrm>
            <a:off x="1362075" y="8763000"/>
            <a:ext cx="171450" cy="171450"/>
          </a:xfrm>
          <a:prstGeom prst="ellipse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800225" y="8763000"/>
            <a:ext cx="171450" cy="17145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2238375" y="8763000"/>
            <a:ext cx="171450" cy="17145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2676525" y="8763000"/>
            <a:ext cx="171450" cy="171450"/>
          </a:xfrm>
          <a:prstGeom prst="ellipse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114675" y="8763000"/>
            <a:ext cx="171450" cy="17145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362075" y="9201150"/>
            <a:ext cx="171450" cy="17145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800225" y="9201150"/>
            <a:ext cx="171450" cy="171450"/>
          </a:xfrm>
          <a:prstGeom prst="ellipse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238375" y="9201150"/>
            <a:ext cx="171450" cy="17145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676525" y="9201150"/>
            <a:ext cx="171450" cy="17145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3114675" y="9201150"/>
            <a:ext cx="171450" cy="171450"/>
          </a:xfrm>
          <a:prstGeom prst="ellipse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362075" y="9639300"/>
            <a:ext cx="171450" cy="17145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800225" y="9639300"/>
            <a:ext cx="171450" cy="17145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2238375" y="9639300"/>
            <a:ext cx="171450" cy="171450"/>
          </a:xfrm>
          <a:prstGeom prst="ellipse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2676525" y="9639300"/>
            <a:ext cx="171450" cy="17145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3114675" y="9639300"/>
            <a:ext cx="171450" cy="17145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9" name="Connector 48"/>
          <p:cNvCxnSpPr/>
          <p:nvPr/>
        </p:nvCxnSpPr>
        <p:spPr>
          <a:xfrm>
            <a:off x="914400" y="10591800"/>
            <a:ext cx="8458200" cy="0"/>
          </a:xfrm>
          <a:prstGeom prst="line">
            <a:avLst/>
          </a:prstGeom>
          <a:ln w="11429">
            <a:solidFill>
              <a:srgbClr val="E3E0DA"/>
            </a:solidFill>
          </a:ln>
        </p:spPr>
      </p:cxnSp>
      <p:sp>
        <p:nvSpPr>
          <p:cNvPr id="50" name="TextBox 49"/>
          <p:cNvSpPr txBox="1"/>
          <p:nvPr/>
        </p:nvSpPr>
        <p:spPr>
          <a:xfrm>
            <a:off x="5214365" y="10777728"/>
            <a:ext cx="4158234" cy="43433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800" b="1">
                <a:solidFill>
                  <a:srgbClr val="495059"/>
                </a:solidFill>
                <a:latin typeface="Cairo"/>
              </a:rPr>
              <a:t>قاعدة: متغيّر واحد كل 1–2 أسبوع.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914400" y="11601450"/>
            <a:ext cx="8458200" cy="0"/>
          </a:xfrm>
          <a:prstGeom prst="line">
            <a:avLst/>
          </a:prstGeom>
          <a:ln w="11429">
            <a:solidFill>
              <a:srgbClr val="E3E0DA"/>
            </a:solidFill>
          </a:ln>
        </p:spPr>
      </p:cxnSp>
      <p:sp>
        <p:nvSpPr>
          <p:cNvPr id="52" name="Rectangle 51"/>
          <p:cNvSpPr/>
          <p:nvPr/>
        </p:nvSpPr>
        <p:spPr>
          <a:xfrm>
            <a:off x="914400" y="11877675"/>
            <a:ext cx="323850" cy="28575"/>
          </a:xfrm>
          <a:prstGeom prst="rect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371600" y="11798617"/>
            <a:ext cx="2000250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80">
                <a:solidFill>
                  <a:srgbClr val="7B848C"/>
                </a:solidFill>
                <a:latin typeface="Consolas"/>
              </a:rPr>
              <a:t>SPORTS SCIENCE NOTES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372600" y="11798617"/>
            <a:ext cx="405765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80">
                <a:solidFill>
                  <a:srgbClr val="7B848C"/>
                </a:solidFill>
                <a:latin typeface="Consolas"/>
              </a:rPr>
              <a:t>HH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914400" y="1162050"/>
            <a:ext cx="8458200" cy="0"/>
          </a:xfrm>
          <a:prstGeom prst="line">
            <a:avLst/>
          </a:prstGeom>
          <a:ln w="11429">
            <a:solidFill>
              <a:srgbClr val="E3E0DA"/>
            </a:solidFill>
          </a:ln>
        </p:spPr>
      </p:cxnSp>
      <p:sp>
        <p:nvSpPr>
          <p:cNvPr id="3" name="TextBox 2"/>
          <p:cNvSpPr txBox="1"/>
          <p:nvPr/>
        </p:nvSpPr>
        <p:spPr>
          <a:xfrm>
            <a:off x="914400" y="835152"/>
            <a:ext cx="1834895" cy="2895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200" b="0" spc="240">
                <a:solidFill>
                  <a:srgbClr val="7B848C"/>
                </a:solidFill>
                <a:latin typeface="Consolas"/>
              </a:rPr>
              <a:t>MISTAKE — FIG. 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72600" y="835152"/>
            <a:ext cx="890016" cy="2895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200" b="0" spc="112">
                <a:solidFill>
                  <a:srgbClr val="7B848C"/>
                </a:solidFill>
                <a:latin typeface="Consolas"/>
              </a:rPr>
              <a:t>05 / 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15358" y="1892045"/>
            <a:ext cx="5357241" cy="123063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5100" b="1">
                <a:solidFill>
                  <a:srgbClr val="2E353C"/>
                </a:solidFill>
                <a:latin typeface="Cairo"/>
              </a:rPr>
              <a:t>القفزة المفاجئة</a:t>
            </a:r>
          </a:p>
        </p:txBody>
      </p:sp>
      <p:sp>
        <p:nvSpPr>
          <p:cNvPr id="6" name="Rectangle 5"/>
          <p:cNvSpPr/>
          <p:nvPr/>
        </p:nvSpPr>
        <p:spPr>
          <a:xfrm>
            <a:off x="8705850" y="2876550"/>
            <a:ext cx="666750" cy="47625"/>
          </a:xfrm>
          <a:prstGeom prst="rect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680144" y="3138297"/>
            <a:ext cx="6692455" cy="47053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950" b="0">
                <a:solidFill>
                  <a:srgbClr val="7B848C"/>
                </a:solidFill>
                <a:latin typeface="Cairo"/>
              </a:rPr>
              <a:t>رفع الحمل بأكثر من 10% في مرة واحدة يقطع التكيّف.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3848100"/>
            <a:ext cx="8458200" cy="6286500"/>
          </a:xfrm>
          <a:prstGeom prst="rect">
            <a:avLst/>
          </a:prstGeom>
          <a:solidFill>
            <a:srgbClr val="FBF8F3"/>
          </a:solidFill>
          <a:ln w="13334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914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295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676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2057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2438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2819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3200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3581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3962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4343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4724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5105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5486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5867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6248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4" name="Connector 23"/>
          <p:cNvCxnSpPr/>
          <p:nvPr/>
        </p:nvCxnSpPr>
        <p:spPr>
          <a:xfrm>
            <a:off x="6629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7010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7391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7772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8153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8534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8915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9296400" y="3848100"/>
            <a:ext cx="0" cy="628650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914400" y="3848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914400" y="4229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914400" y="4610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914400" y="4991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914400" y="5372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14400" y="5753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914400" y="6134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39" name="Connector 38"/>
          <p:cNvCxnSpPr/>
          <p:nvPr/>
        </p:nvCxnSpPr>
        <p:spPr>
          <a:xfrm>
            <a:off x="914400" y="6515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914400" y="6896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914400" y="7277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14400" y="7658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914400" y="8039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914400" y="8420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914400" y="8801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914400" y="9182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14400" y="9563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914400" y="9944100"/>
            <a:ext cx="8458200" cy="0"/>
          </a:xfrm>
          <a:prstGeom prst="line">
            <a:avLst/>
          </a:prstGeom>
          <a:ln w="9525">
            <a:solidFill>
              <a:srgbClr val="F0EDE7"/>
            </a:solidFill>
          </a:ln>
        </p:spPr>
      </p:cxnSp>
      <p:sp>
        <p:nvSpPr>
          <p:cNvPr id="49" name="Rectangle 48"/>
          <p:cNvSpPr/>
          <p:nvPr/>
        </p:nvSpPr>
        <p:spPr>
          <a:xfrm>
            <a:off x="914400" y="3848100"/>
            <a:ext cx="8458200" cy="6286500"/>
          </a:xfrm>
          <a:prstGeom prst="rect">
            <a:avLst/>
          </a:prstGeom>
          <a:noFill/>
          <a:ln w="13334">
            <a:solidFill>
              <a:srgbClr val="E3E0DA"/>
            </a:solidFill>
            <a:prstDash val="dash"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0" name="Connector 49"/>
          <p:cNvCxnSpPr/>
          <p:nvPr/>
        </p:nvCxnSpPr>
        <p:spPr>
          <a:xfrm>
            <a:off x="838200" y="3848100"/>
            <a:ext cx="152400" cy="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1" name="Connector 50"/>
          <p:cNvCxnSpPr/>
          <p:nvPr/>
        </p:nvCxnSpPr>
        <p:spPr>
          <a:xfrm>
            <a:off x="914400" y="3771900"/>
            <a:ext cx="0" cy="15240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2" name="Connector 51"/>
          <p:cNvCxnSpPr/>
          <p:nvPr/>
        </p:nvCxnSpPr>
        <p:spPr>
          <a:xfrm>
            <a:off x="9296400" y="3848100"/>
            <a:ext cx="152400" cy="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9372600" y="3771900"/>
            <a:ext cx="0" cy="15240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838200" y="10134600"/>
            <a:ext cx="152400" cy="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5" name="Connector 54"/>
          <p:cNvCxnSpPr/>
          <p:nvPr/>
        </p:nvCxnSpPr>
        <p:spPr>
          <a:xfrm>
            <a:off x="914400" y="10058400"/>
            <a:ext cx="0" cy="15240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9296400" y="10134600"/>
            <a:ext cx="152400" cy="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7" name="Connector 56"/>
          <p:cNvCxnSpPr/>
          <p:nvPr/>
        </p:nvCxnSpPr>
        <p:spPr>
          <a:xfrm>
            <a:off x="9372600" y="10058400"/>
            <a:ext cx="0" cy="152400"/>
          </a:xfrm>
          <a:prstGeom prst="line">
            <a:avLst/>
          </a:prstGeom>
          <a:ln w="13334">
            <a:solidFill>
              <a:srgbClr val="D9B368"/>
            </a:solidFill>
          </a:ln>
        </p:spPr>
      </p:cxnSp>
      <p:cxnSp>
        <p:nvCxnSpPr>
          <p:cNvPr id="58" name="Connector 57"/>
          <p:cNvCxnSpPr/>
          <p:nvPr/>
        </p:nvCxnSpPr>
        <p:spPr>
          <a:xfrm flipV="1">
            <a:off x="1600200" y="4953000"/>
            <a:ext cx="0" cy="4800600"/>
          </a:xfrm>
          <a:prstGeom prst="line">
            <a:avLst/>
          </a:prstGeom>
          <a:ln w="15240">
            <a:solidFill>
              <a:srgbClr val="495059"/>
            </a:solidFill>
            <a:tailEnd type="triangle" w="med" len="med"/>
          </a:ln>
        </p:spPr>
      </p:cxnSp>
      <p:cxnSp>
        <p:nvCxnSpPr>
          <p:cNvPr id="59" name="Connector 58"/>
          <p:cNvCxnSpPr/>
          <p:nvPr/>
        </p:nvCxnSpPr>
        <p:spPr>
          <a:xfrm>
            <a:off x="1600200" y="9753600"/>
            <a:ext cx="7105650" cy="0"/>
          </a:xfrm>
          <a:prstGeom prst="line">
            <a:avLst/>
          </a:prstGeom>
          <a:ln w="15240">
            <a:solidFill>
              <a:srgbClr val="495059"/>
            </a:solidFill>
            <a:tailEnd type="triangle" w="med" len="med"/>
          </a:ln>
        </p:spPr>
      </p:cxnSp>
      <p:sp>
        <p:nvSpPr>
          <p:cNvPr id="60" name="TextBox 59"/>
          <p:cNvSpPr txBox="1"/>
          <p:nvPr/>
        </p:nvSpPr>
        <p:spPr>
          <a:xfrm>
            <a:off x="1752600" y="4959667"/>
            <a:ext cx="582930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65">
                <a:solidFill>
                  <a:srgbClr val="495059"/>
                </a:solidFill>
                <a:latin typeface="Consolas"/>
              </a:rPr>
              <a:t>LOAD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705850" y="9893617"/>
            <a:ext cx="582930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65">
                <a:solidFill>
                  <a:srgbClr val="495059"/>
                </a:solidFill>
                <a:latin typeface="Consolas"/>
              </a:rPr>
              <a:t>TIME</a:t>
            </a:r>
          </a:p>
        </p:txBody>
      </p:sp>
      <p:cxnSp>
        <p:nvCxnSpPr>
          <p:cNvPr id="62" name="Connector 61"/>
          <p:cNvCxnSpPr/>
          <p:nvPr/>
        </p:nvCxnSpPr>
        <p:spPr>
          <a:xfrm>
            <a:off x="1600200" y="6210300"/>
            <a:ext cx="7105650" cy="0"/>
          </a:xfrm>
          <a:prstGeom prst="line">
            <a:avLst/>
          </a:prstGeom>
          <a:ln w="20955">
            <a:solidFill>
              <a:srgbClr val="D9B368"/>
            </a:solidFill>
            <a:prstDash val="dash"/>
          </a:ln>
        </p:spPr>
      </p:cxnSp>
      <p:sp>
        <p:nvSpPr>
          <p:cNvPr id="63" name="TextBox 62"/>
          <p:cNvSpPr txBox="1"/>
          <p:nvPr/>
        </p:nvSpPr>
        <p:spPr>
          <a:xfrm>
            <a:off x="7379493" y="5873305"/>
            <a:ext cx="1326356" cy="34385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425" b="1">
                <a:solidFill>
                  <a:srgbClr val="D9B368"/>
                </a:solidFill>
                <a:latin typeface="Cairo"/>
              </a:rPr>
              <a:t>حدّ التحمّل</a:t>
            </a:r>
          </a:p>
        </p:txBody>
      </p:sp>
      <p:sp>
        <p:nvSpPr>
          <p:cNvPr id="64" name="Freeform 63"/>
          <p:cNvSpPr/>
          <p:nvPr/>
        </p:nvSpPr>
        <p:spPr>
          <a:xfrm>
            <a:off x="1981200" y="7981950"/>
            <a:ext cx="6191250" cy="1543050"/>
          </a:xfrm>
          <a:custGeom>
            <a:avLst/>
            <a:gdLst/>
            <a:ahLst/>
            <a:cxnLst/>
            <a:rect l="l" t="t" r="r" b="b"/>
            <a:pathLst>
              <a:path w="650" h="162">
                <a:moveTo>
                  <a:pt x="0" y="162"/>
                </a:moveTo>
                <a:lnTo>
                  <a:pt x="212" y="108"/>
                </a:lnTo>
                <a:lnTo>
                  <a:pt x="432" y="54"/>
                </a:lnTo>
                <a:lnTo>
                  <a:pt x="650" y="0"/>
                </a:lnTo>
              </a:path>
            </a:pathLst>
          </a:custGeom>
          <a:noFill/>
          <a:ln w="34290">
            <a:solidFill>
              <a:srgbClr val="2E353C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105775" y="7915275"/>
            <a:ext cx="133350" cy="133350"/>
          </a:xfrm>
          <a:prstGeom prst="ellipse">
            <a:avLst/>
          </a:prstGeom>
          <a:solidFill>
            <a:srgbClr val="2E353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3814857" y="7892605"/>
            <a:ext cx="1138142" cy="34385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425" b="0">
                <a:solidFill>
                  <a:srgbClr val="495059"/>
                </a:solidFill>
                <a:latin typeface="Cairo"/>
              </a:rPr>
              <a:t>تدرّج آمن</a:t>
            </a:r>
          </a:p>
        </p:txBody>
      </p:sp>
      <p:sp>
        <p:nvSpPr>
          <p:cNvPr id="67" name="Freeform 66"/>
          <p:cNvSpPr/>
          <p:nvPr/>
        </p:nvSpPr>
        <p:spPr>
          <a:xfrm>
            <a:off x="1981200" y="5295900"/>
            <a:ext cx="4591050" cy="4229100"/>
          </a:xfrm>
          <a:custGeom>
            <a:avLst/>
            <a:gdLst/>
            <a:ahLst/>
            <a:cxnLst/>
            <a:rect l="l" t="t" r="r" b="b"/>
            <a:pathLst>
              <a:path w="482" h="444">
                <a:moveTo>
                  <a:pt x="0" y="444"/>
                </a:moveTo>
                <a:lnTo>
                  <a:pt x="122" y="402"/>
                </a:lnTo>
                <a:lnTo>
                  <a:pt x="184" y="40"/>
                </a:lnTo>
                <a:lnTo>
                  <a:pt x="244" y="398"/>
                </a:lnTo>
                <a:lnTo>
                  <a:pt x="352" y="344"/>
                </a:lnTo>
                <a:lnTo>
                  <a:pt x="412" y="0"/>
                </a:lnTo>
                <a:lnTo>
                  <a:pt x="482" y="386"/>
                </a:lnTo>
              </a:path>
            </a:pathLst>
          </a:custGeom>
          <a:noFill/>
          <a:ln w="4000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3657600" y="5600700"/>
            <a:ext cx="152400" cy="152400"/>
          </a:xfrm>
          <a:prstGeom prst="ellipse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5829300" y="5219700"/>
            <a:ext cx="152400" cy="152400"/>
          </a:xfrm>
          <a:prstGeom prst="ellipse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118097" y="5244274"/>
            <a:ext cx="701802" cy="38004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575" b="1">
                <a:solidFill>
                  <a:srgbClr val="DF5557"/>
                </a:solidFill>
                <a:latin typeface="Cairo"/>
              </a:rPr>
              <a:t>قفزة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014085" y="8520874"/>
            <a:ext cx="805815" cy="38004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575" b="1">
                <a:solidFill>
                  <a:srgbClr val="DF5557"/>
                </a:solidFill>
                <a:latin typeface="Cairo"/>
              </a:rPr>
              <a:t>تراجع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85850" y="9827133"/>
            <a:ext cx="807338" cy="2533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050" b="0" spc="135">
                <a:solidFill>
                  <a:srgbClr val="7B848C"/>
                </a:solidFill>
                <a:latin typeface="Consolas"/>
              </a:rPr>
              <a:t>FIG. 05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552033" y="10253281"/>
            <a:ext cx="6820566" cy="4886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2025" b="1">
                <a:solidFill>
                  <a:srgbClr val="2E353C"/>
                </a:solidFill>
                <a:latin typeface="Cairo"/>
              </a:rPr>
              <a:t>القاعدة: ارفع 2.5–5% فقط، وابقَ تحت حدّ التحمّل.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165091" y="10758678"/>
            <a:ext cx="5207508" cy="43433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800" b="0">
                <a:solidFill>
                  <a:srgbClr val="7B848C"/>
                </a:solidFill>
                <a:latin typeface="Cairo"/>
              </a:rPr>
              <a:t>الأرقام المطلقة تهم أقل من اتجاه المنحنى.</a:t>
            </a:r>
          </a:p>
        </p:txBody>
      </p:sp>
      <p:cxnSp>
        <p:nvCxnSpPr>
          <p:cNvPr id="75" name="Connector 74"/>
          <p:cNvCxnSpPr/>
          <p:nvPr/>
        </p:nvCxnSpPr>
        <p:spPr>
          <a:xfrm>
            <a:off x="914400" y="11601450"/>
            <a:ext cx="8458200" cy="0"/>
          </a:xfrm>
          <a:prstGeom prst="line">
            <a:avLst/>
          </a:prstGeom>
          <a:ln w="11429">
            <a:solidFill>
              <a:srgbClr val="E3E0DA"/>
            </a:solidFill>
          </a:ln>
        </p:spPr>
      </p:cxnSp>
      <p:sp>
        <p:nvSpPr>
          <p:cNvPr id="76" name="Rectangle 75"/>
          <p:cNvSpPr/>
          <p:nvPr/>
        </p:nvSpPr>
        <p:spPr>
          <a:xfrm>
            <a:off x="914400" y="11877675"/>
            <a:ext cx="323850" cy="28575"/>
          </a:xfrm>
          <a:prstGeom prst="rect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1371600" y="11798617"/>
            <a:ext cx="2000250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80">
                <a:solidFill>
                  <a:srgbClr val="7B848C"/>
                </a:solidFill>
                <a:latin typeface="Consolas"/>
              </a:rPr>
              <a:t>SPORTS SCIENCE NOTES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372600" y="11798617"/>
            <a:ext cx="405765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80">
                <a:solidFill>
                  <a:srgbClr val="7B848C"/>
                </a:solidFill>
                <a:latin typeface="Consolas"/>
              </a:rPr>
              <a:t>HH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914400" y="1162050"/>
            <a:ext cx="8458200" cy="0"/>
          </a:xfrm>
          <a:prstGeom prst="line">
            <a:avLst/>
          </a:prstGeom>
          <a:ln w="11429">
            <a:solidFill>
              <a:srgbClr val="E3E0DA"/>
            </a:solidFill>
          </a:ln>
        </p:spPr>
      </p:cxnSp>
      <p:sp>
        <p:nvSpPr>
          <p:cNvPr id="3" name="TextBox 2"/>
          <p:cNvSpPr txBox="1"/>
          <p:nvPr/>
        </p:nvSpPr>
        <p:spPr>
          <a:xfrm>
            <a:off x="914400" y="835152"/>
            <a:ext cx="1929384" cy="2895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200" b="0" spc="240">
                <a:solidFill>
                  <a:srgbClr val="7B848C"/>
                </a:solidFill>
                <a:latin typeface="Consolas"/>
              </a:rPr>
              <a:t>PROTOCOL — FIG.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72600" y="835152"/>
            <a:ext cx="890016" cy="2895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200" b="0" spc="112">
                <a:solidFill>
                  <a:srgbClr val="7B848C"/>
                </a:solidFill>
                <a:latin typeface="Consolas"/>
              </a:rPr>
              <a:t>06 / 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62575" y="1892045"/>
            <a:ext cx="4010025" cy="123063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5100" b="1">
                <a:solidFill>
                  <a:srgbClr val="2E353C"/>
                </a:solidFill>
                <a:latin typeface="Cairo"/>
              </a:rPr>
              <a:t>كيف تطبّقه؟</a:t>
            </a:r>
          </a:p>
        </p:txBody>
      </p:sp>
      <p:sp>
        <p:nvSpPr>
          <p:cNvPr id="6" name="Rectangle 5"/>
          <p:cNvSpPr/>
          <p:nvPr/>
        </p:nvSpPr>
        <p:spPr>
          <a:xfrm>
            <a:off x="8705850" y="2876550"/>
            <a:ext cx="666750" cy="47625"/>
          </a:xfrm>
          <a:prstGeom prst="rect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7866" y="3138297"/>
            <a:ext cx="4344733" cy="47053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950" b="0">
                <a:solidFill>
                  <a:srgbClr val="7B848C"/>
                </a:solidFill>
                <a:latin typeface="Cairo"/>
              </a:rPr>
              <a:t>أربع خطوات، دورة كل 4–6 أسابيع.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3810000"/>
            <a:ext cx="8458200" cy="1371600"/>
          </a:xfrm>
          <a:prstGeom prst="rect">
            <a:avLst/>
          </a:prstGeom>
          <a:solidFill>
            <a:srgbClr val="FFFFFF"/>
          </a:solidFill>
          <a:ln w="13334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914400" y="3810000"/>
            <a:ext cx="0" cy="1371600"/>
          </a:xfrm>
          <a:prstGeom prst="line">
            <a:avLst/>
          </a:prstGeom>
          <a:ln w="38100">
            <a:solidFill>
              <a:srgbClr val="D9B368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1543050" y="4171950"/>
            <a:ext cx="647700" cy="647700"/>
          </a:xfrm>
          <a:prstGeom prst="ellipse">
            <a:avLst/>
          </a:prstGeom>
          <a:solidFill>
            <a:srgbClr val="F6EBD9"/>
          </a:solidFill>
          <a:ln w="19050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640395" y="4387405"/>
            <a:ext cx="453009" cy="34385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425" b="1">
                <a:solidFill>
                  <a:srgbClr val="DF5557"/>
                </a:solidFill>
                <a:latin typeface="Consolas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12114" y="4070223"/>
            <a:ext cx="1979485" cy="61531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2550" b="1">
                <a:solidFill>
                  <a:srgbClr val="2E353C"/>
                </a:solidFill>
                <a:latin typeface="Cairo"/>
              </a:rPr>
              <a:t>سجّل أداءك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23575" y="4615243"/>
            <a:ext cx="4768024" cy="41624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725" b="0">
                <a:solidFill>
                  <a:srgbClr val="7B848C"/>
                </a:solidFill>
                <a:latin typeface="Cairo"/>
              </a:rPr>
              <a:t>الوزن والتكرارات ودرجة الجهد لكل تمرين.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24100" y="4445698"/>
            <a:ext cx="612457" cy="23526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975" b="0" spc="105">
                <a:solidFill>
                  <a:srgbClr val="D9B368"/>
                </a:solidFill>
                <a:latin typeface="Consolas"/>
              </a:rPr>
              <a:t>WK 01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14400" y="5295900"/>
            <a:ext cx="8458200" cy="1371600"/>
          </a:xfrm>
          <a:prstGeom prst="rect">
            <a:avLst/>
          </a:prstGeom>
          <a:solidFill>
            <a:srgbClr val="FFFFFF"/>
          </a:solidFill>
          <a:ln w="13334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914400" y="5295900"/>
            <a:ext cx="0" cy="1371600"/>
          </a:xfrm>
          <a:prstGeom prst="line">
            <a:avLst/>
          </a:prstGeom>
          <a:ln w="38100">
            <a:solidFill>
              <a:srgbClr val="D9B368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1543050" y="5657850"/>
            <a:ext cx="647700" cy="647700"/>
          </a:xfrm>
          <a:prstGeom prst="ellipse">
            <a:avLst/>
          </a:prstGeom>
          <a:solidFill>
            <a:srgbClr val="F6EBD9"/>
          </a:solidFill>
          <a:ln w="19050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640395" y="5873305"/>
            <a:ext cx="453009" cy="34385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425" b="1">
                <a:solidFill>
                  <a:srgbClr val="DF5557"/>
                </a:solidFill>
                <a:latin typeface="Consolas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31242" y="5556123"/>
            <a:ext cx="2860357" cy="61531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2550" b="1">
                <a:solidFill>
                  <a:srgbClr val="2E353C"/>
                </a:solidFill>
                <a:latin typeface="Cairo"/>
              </a:rPr>
              <a:t>ثبّت 2–3 أسابيع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51413" y="6101143"/>
            <a:ext cx="4540186" cy="41624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725" b="0">
                <a:solidFill>
                  <a:srgbClr val="7B848C"/>
                </a:solidFill>
                <a:latin typeface="Cairo"/>
              </a:rPr>
              <a:t>نفس الحمل حتى تتوقف الزيادة الطبيعية.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24100" y="5931598"/>
            <a:ext cx="842772" cy="23526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975" b="0" spc="105">
                <a:solidFill>
                  <a:srgbClr val="D9B368"/>
                </a:solidFill>
                <a:latin typeface="Consolas"/>
              </a:rPr>
              <a:t>WK 02–03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" y="6781800"/>
            <a:ext cx="8458200" cy="1371600"/>
          </a:xfrm>
          <a:prstGeom prst="rect">
            <a:avLst/>
          </a:prstGeom>
          <a:solidFill>
            <a:srgbClr val="FFFFFF"/>
          </a:solidFill>
          <a:ln w="13334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914400" y="6781800"/>
            <a:ext cx="0" cy="1371600"/>
          </a:xfrm>
          <a:prstGeom prst="line">
            <a:avLst/>
          </a:prstGeom>
          <a:ln w="38100">
            <a:solidFill>
              <a:srgbClr val="D9B368"/>
            </a:solidFill>
          </a:ln>
        </p:spPr>
      </p:cxnSp>
      <p:sp>
        <p:nvSpPr>
          <p:cNvPr id="24" name="Oval 23"/>
          <p:cNvSpPr/>
          <p:nvPr/>
        </p:nvSpPr>
        <p:spPr>
          <a:xfrm>
            <a:off x="1543050" y="7143750"/>
            <a:ext cx="647700" cy="647700"/>
          </a:xfrm>
          <a:prstGeom prst="ellipse">
            <a:avLst/>
          </a:prstGeom>
          <a:solidFill>
            <a:srgbClr val="F6EBD9"/>
          </a:solidFill>
          <a:ln w="19050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640395" y="7359205"/>
            <a:ext cx="453009" cy="34385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425" b="1">
                <a:solidFill>
                  <a:srgbClr val="DF5557"/>
                </a:solidFill>
                <a:latin typeface="Consolas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53821" y="7042023"/>
            <a:ext cx="2037778" cy="61531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2550" b="1">
                <a:solidFill>
                  <a:srgbClr val="2E353C"/>
                </a:solidFill>
                <a:latin typeface="Cairo"/>
              </a:rPr>
              <a:t>أضف 2.5–5%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44841" y="7587043"/>
            <a:ext cx="4546758" cy="41624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725" b="0">
                <a:solidFill>
                  <a:srgbClr val="7B848C"/>
                </a:solidFill>
                <a:latin typeface="Cairo"/>
              </a:rPr>
              <a:t>وزنًا أو تكرارًا أو مجموعة واحدة فقط.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24100" y="7417498"/>
            <a:ext cx="612457" cy="23526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975" b="0" spc="105">
                <a:solidFill>
                  <a:srgbClr val="D9B368"/>
                </a:solidFill>
                <a:latin typeface="Consolas"/>
              </a:rPr>
              <a:t>WK 04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14400" y="8267700"/>
            <a:ext cx="8458200" cy="1371600"/>
          </a:xfrm>
          <a:prstGeom prst="rect">
            <a:avLst/>
          </a:prstGeom>
          <a:solidFill>
            <a:srgbClr val="FFFFFF"/>
          </a:solidFill>
          <a:ln w="13334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914400" y="8267700"/>
            <a:ext cx="0" cy="1371600"/>
          </a:xfrm>
          <a:prstGeom prst="line">
            <a:avLst/>
          </a:prstGeom>
          <a:ln w="38100">
            <a:solidFill>
              <a:srgbClr val="D9B368"/>
            </a:solidFill>
          </a:ln>
        </p:spPr>
      </p:cxnSp>
      <p:sp>
        <p:nvSpPr>
          <p:cNvPr id="31" name="Oval 30"/>
          <p:cNvSpPr/>
          <p:nvPr/>
        </p:nvSpPr>
        <p:spPr>
          <a:xfrm>
            <a:off x="1543050" y="8629650"/>
            <a:ext cx="647700" cy="647700"/>
          </a:xfrm>
          <a:prstGeom prst="ellipse">
            <a:avLst/>
          </a:prstGeom>
          <a:solidFill>
            <a:srgbClr val="F6EBD9"/>
          </a:solidFill>
          <a:ln w="19050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640395" y="8845105"/>
            <a:ext cx="453009" cy="34385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425" b="1">
                <a:solidFill>
                  <a:srgbClr val="DF5557"/>
                </a:solidFill>
                <a:latin typeface="Consolas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43712" y="8527923"/>
            <a:ext cx="2147887" cy="61531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2550" b="1">
                <a:solidFill>
                  <a:srgbClr val="2E353C"/>
                </a:solidFill>
                <a:latin typeface="Cairo"/>
              </a:rPr>
              <a:t>أعد التقييم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096512" y="9072943"/>
            <a:ext cx="4895088" cy="41624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 rtl="1"/>
            <a:r>
              <a:rPr sz="1725" b="0">
                <a:solidFill>
                  <a:srgbClr val="7B848C"/>
                </a:solidFill>
                <a:latin typeface="Cairo"/>
              </a:rPr>
              <a:t>ثم ابدأ الدورة من جديد على أساسك الجديد.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324100" y="8903398"/>
            <a:ext cx="842772" cy="23526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975" b="0" spc="105">
                <a:solidFill>
                  <a:srgbClr val="D9B368"/>
                </a:solidFill>
                <a:latin typeface="Consolas"/>
              </a:rPr>
              <a:t>WK 05–06</a:t>
            </a:r>
          </a:p>
        </p:txBody>
      </p:sp>
      <p:sp>
        <p:nvSpPr>
          <p:cNvPr id="36" name="Freeform 35"/>
          <p:cNvSpPr/>
          <p:nvPr/>
        </p:nvSpPr>
        <p:spPr>
          <a:xfrm>
            <a:off x="1333500" y="9753600"/>
            <a:ext cx="6981825" cy="723900"/>
          </a:xfrm>
          <a:custGeom>
            <a:avLst/>
            <a:gdLst/>
            <a:ahLst/>
            <a:cxnLst/>
            <a:rect l="l" t="t" r="r" b="b"/>
            <a:pathLst>
              <a:path w="733" h="76">
                <a:moveTo>
                  <a:pt x="0" y="76"/>
                </a:moveTo>
                <a:lnTo>
                  <a:pt x="67" y="56"/>
                </a:lnTo>
                <a:lnTo>
                  <a:pt x="133" y="38"/>
                </a:lnTo>
                <a:lnTo>
                  <a:pt x="200" y="22"/>
                </a:lnTo>
                <a:lnTo>
                  <a:pt x="267" y="10"/>
                </a:lnTo>
                <a:lnTo>
                  <a:pt x="333" y="3"/>
                </a:lnTo>
                <a:lnTo>
                  <a:pt x="400" y="0"/>
                </a:lnTo>
                <a:lnTo>
                  <a:pt x="467" y="3"/>
                </a:lnTo>
                <a:lnTo>
                  <a:pt x="533" y="10"/>
                </a:lnTo>
                <a:lnTo>
                  <a:pt x="600" y="22"/>
                </a:lnTo>
                <a:lnTo>
                  <a:pt x="667" y="38"/>
                </a:lnTo>
                <a:lnTo>
                  <a:pt x="733" y="56"/>
                </a:lnTo>
              </a:path>
            </a:pathLst>
          </a:custGeom>
          <a:noFill/>
          <a:ln w="32384">
            <a:solidFill>
              <a:srgbClr val="D9B368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7" name="Connector 36"/>
          <p:cNvCxnSpPr/>
          <p:nvPr/>
        </p:nvCxnSpPr>
        <p:spPr>
          <a:xfrm>
            <a:off x="8318500" y="10290140"/>
            <a:ext cx="635000" cy="187360"/>
          </a:xfrm>
          <a:prstGeom prst="line">
            <a:avLst/>
          </a:prstGeom>
          <a:ln w="38100">
            <a:solidFill>
              <a:srgbClr val="DF5557"/>
            </a:solidFill>
            <a:tailEnd type="triangle" w="med" len="med"/>
          </a:ln>
        </p:spPr>
      </p:cxnSp>
      <p:sp>
        <p:nvSpPr>
          <p:cNvPr id="38" name="Oval 37"/>
          <p:cNvSpPr/>
          <p:nvPr/>
        </p:nvSpPr>
        <p:spPr>
          <a:xfrm>
            <a:off x="1247775" y="10506075"/>
            <a:ext cx="171450" cy="171450"/>
          </a:xfrm>
          <a:prstGeom prst="ellipse">
            <a:avLst/>
          </a:prstGeom>
          <a:solidFill>
            <a:srgbClr val="FFFFFF"/>
          </a:solidFill>
          <a:ln w="2476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136523" y="10798683"/>
            <a:ext cx="393954" cy="2533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050" b="0" spc="105">
                <a:solidFill>
                  <a:srgbClr val="7B848C"/>
                </a:solidFill>
                <a:latin typeface="Consolas"/>
              </a:rPr>
              <a:t>W1</a:t>
            </a:r>
          </a:p>
        </p:txBody>
      </p:sp>
      <p:sp>
        <p:nvSpPr>
          <p:cNvPr id="40" name="Oval 39"/>
          <p:cNvSpPr/>
          <p:nvPr/>
        </p:nvSpPr>
        <p:spPr>
          <a:xfrm>
            <a:off x="2517775" y="10506075"/>
            <a:ext cx="171450" cy="171450"/>
          </a:xfrm>
          <a:prstGeom prst="ellipse">
            <a:avLst/>
          </a:prstGeom>
          <a:solidFill>
            <a:srgbClr val="FFFFFF"/>
          </a:solidFill>
          <a:ln w="2476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406523" y="10798683"/>
            <a:ext cx="393954" cy="2533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050" b="0" spc="105">
                <a:solidFill>
                  <a:srgbClr val="7B848C"/>
                </a:solidFill>
                <a:latin typeface="Consolas"/>
              </a:rPr>
              <a:t>W2</a:t>
            </a:r>
          </a:p>
        </p:txBody>
      </p:sp>
      <p:sp>
        <p:nvSpPr>
          <p:cNvPr id="42" name="Oval 41"/>
          <p:cNvSpPr/>
          <p:nvPr/>
        </p:nvSpPr>
        <p:spPr>
          <a:xfrm>
            <a:off x="3787775" y="10506075"/>
            <a:ext cx="171450" cy="171450"/>
          </a:xfrm>
          <a:prstGeom prst="ellipse">
            <a:avLst/>
          </a:prstGeom>
          <a:solidFill>
            <a:srgbClr val="FFFFFF"/>
          </a:solidFill>
          <a:ln w="2476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676523" y="10798683"/>
            <a:ext cx="393954" cy="2533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050" b="0" spc="105">
                <a:solidFill>
                  <a:srgbClr val="7B848C"/>
                </a:solidFill>
                <a:latin typeface="Consolas"/>
              </a:rPr>
              <a:t>W3</a:t>
            </a:r>
          </a:p>
        </p:txBody>
      </p:sp>
      <p:sp>
        <p:nvSpPr>
          <p:cNvPr id="44" name="Oval 43"/>
          <p:cNvSpPr/>
          <p:nvPr/>
        </p:nvSpPr>
        <p:spPr>
          <a:xfrm>
            <a:off x="5057775" y="10506075"/>
            <a:ext cx="171450" cy="171450"/>
          </a:xfrm>
          <a:prstGeom prst="ellipse">
            <a:avLst/>
          </a:prstGeom>
          <a:solidFill>
            <a:srgbClr val="FFFFFF"/>
          </a:solidFill>
          <a:ln w="2476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946523" y="10798683"/>
            <a:ext cx="393954" cy="2533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050" b="0" spc="105">
                <a:solidFill>
                  <a:srgbClr val="7B848C"/>
                </a:solidFill>
                <a:latin typeface="Consolas"/>
              </a:rPr>
              <a:t>W4</a:t>
            </a:r>
          </a:p>
        </p:txBody>
      </p:sp>
      <p:sp>
        <p:nvSpPr>
          <p:cNvPr id="46" name="Oval 45"/>
          <p:cNvSpPr/>
          <p:nvPr/>
        </p:nvSpPr>
        <p:spPr>
          <a:xfrm>
            <a:off x="6327775" y="10506075"/>
            <a:ext cx="171450" cy="171450"/>
          </a:xfrm>
          <a:prstGeom prst="ellipse">
            <a:avLst/>
          </a:prstGeom>
          <a:solidFill>
            <a:srgbClr val="FFFFFF"/>
          </a:solidFill>
          <a:ln w="2476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216523" y="10798683"/>
            <a:ext cx="393954" cy="2533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050" b="0" spc="105">
                <a:solidFill>
                  <a:srgbClr val="7B848C"/>
                </a:solidFill>
                <a:latin typeface="Consolas"/>
              </a:rPr>
              <a:t>W5</a:t>
            </a:r>
          </a:p>
        </p:txBody>
      </p:sp>
      <p:sp>
        <p:nvSpPr>
          <p:cNvPr id="48" name="Oval 47"/>
          <p:cNvSpPr/>
          <p:nvPr/>
        </p:nvSpPr>
        <p:spPr>
          <a:xfrm>
            <a:off x="7597775" y="10506075"/>
            <a:ext cx="171450" cy="171450"/>
          </a:xfrm>
          <a:prstGeom prst="ellipse">
            <a:avLst/>
          </a:prstGeom>
          <a:solidFill>
            <a:srgbClr val="FFFFFF"/>
          </a:solidFill>
          <a:ln w="2476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486523" y="10798683"/>
            <a:ext cx="393954" cy="2533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050" b="0" spc="105">
                <a:solidFill>
                  <a:srgbClr val="7B848C"/>
                </a:solidFill>
                <a:latin typeface="Consolas"/>
              </a:rPr>
              <a:t>W6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914400" y="11601450"/>
            <a:ext cx="8458200" cy="0"/>
          </a:xfrm>
          <a:prstGeom prst="line">
            <a:avLst/>
          </a:prstGeom>
          <a:ln w="11429">
            <a:solidFill>
              <a:srgbClr val="E3E0DA"/>
            </a:solidFill>
          </a:ln>
        </p:spPr>
      </p:cxnSp>
      <p:sp>
        <p:nvSpPr>
          <p:cNvPr id="51" name="Rectangle 50"/>
          <p:cNvSpPr/>
          <p:nvPr/>
        </p:nvSpPr>
        <p:spPr>
          <a:xfrm>
            <a:off x="914400" y="11877675"/>
            <a:ext cx="323850" cy="28575"/>
          </a:xfrm>
          <a:prstGeom prst="rect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371600" y="11798617"/>
            <a:ext cx="2000250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80">
                <a:solidFill>
                  <a:srgbClr val="7B848C"/>
                </a:solidFill>
                <a:latin typeface="Consolas"/>
              </a:rPr>
              <a:t>SPORTS SCIENCE NOTES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372600" y="11798617"/>
            <a:ext cx="405765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80">
                <a:solidFill>
                  <a:srgbClr val="7B848C"/>
                </a:solidFill>
                <a:latin typeface="Consolas"/>
              </a:rPr>
              <a:t>HH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trim-alph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123950"/>
            <a:ext cx="533400" cy="644776"/>
          </a:xfrm>
          <a:prstGeom prst="rect">
            <a:avLst/>
          </a:prstGeom>
        </p:spPr>
      </p:pic>
      <p:cxnSp>
        <p:nvCxnSpPr>
          <p:cNvPr id="3" name="Connector 2"/>
          <p:cNvCxnSpPr/>
          <p:nvPr/>
        </p:nvCxnSpPr>
        <p:spPr>
          <a:xfrm>
            <a:off x="914400" y="2076450"/>
            <a:ext cx="8458200" cy="0"/>
          </a:xfrm>
          <a:prstGeom prst="line">
            <a:avLst/>
          </a:prstGeom>
          <a:ln w="11429">
            <a:solidFill>
              <a:srgbClr val="E3E0DA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4698492" y="2587752"/>
            <a:ext cx="890016" cy="2895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200" b="0" spc="330">
                <a:solidFill>
                  <a:srgbClr val="7B848C"/>
                </a:solidFill>
                <a:latin typeface="Consolas"/>
              </a:rPr>
              <a:t>الخلاصة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13236" y="3470529"/>
            <a:ext cx="7260526" cy="148399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 rtl="1"/>
            <a:r>
              <a:rPr sz="6150" b="1">
                <a:solidFill>
                  <a:srgbClr val="2E353C"/>
                </a:solidFill>
                <a:latin typeface="Cairo"/>
              </a:rPr>
              <a:t>التقدّم ليس صدفة.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2400" y="4754499"/>
            <a:ext cx="3882199" cy="76009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 rtl="1"/>
            <a:r>
              <a:rPr sz="3150" b="1">
                <a:solidFill>
                  <a:srgbClr val="D9B368"/>
                </a:solidFill>
                <a:latin typeface="Cairo"/>
              </a:rPr>
              <a:t>سجّل. اضبط. كرّر.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4009" y="5719762"/>
            <a:ext cx="3278981" cy="45243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 rtl="1"/>
            <a:r>
              <a:rPr sz="1875" b="0">
                <a:solidFill>
                  <a:srgbClr val="7B848C"/>
                </a:solidFill>
                <a:latin typeface="Cairo"/>
              </a:rPr>
              <a:t>حِمل يتجاوز الأمس بقليل،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62350" y="6119812"/>
            <a:ext cx="3162300" cy="45243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 rtl="1"/>
            <a:r>
              <a:rPr sz="1875" b="0">
                <a:solidFill>
                  <a:srgbClr val="7B848C"/>
                </a:solidFill>
                <a:latin typeface="Cairo"/>
              </a:rPr>
              <a:t>ورقم يخبرك أنك تجاوزته.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800600" y="7010400"/>
            <a:ext cx="685800" cy="0"/>
          </a:xfrm>
          <a:prstGeom prst="line">
            <a:avLst/>
          </a:prstGeom>
          <a:ln w="38100">
            <a:solidFill>
              <a:srgbClr val="DF5557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3047571" y="7301293"/>
            <a:ext cx="4191857" cy="41624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 rtl="1"/>
            <a:r>
              <a:rPr sz="1725" b="0">
                <a:solidFill>
                  <a:srgbClr val="495059"/>
                </a:solidFill>
                <a:latin typeface="Cairo"/>
              </a:rPr>
              <a:t>احفظ الشريحة، وطبّقها هذا الأسبوع.</a:t>
            </a:r>
          </a:p>
        </p:txBody>
      </p:sp>
      <p:sp>
        <p:nvSpPr>
          <p:cNvPr id="11" name="Oval 10"/>
          <p:cNvSpPr/>
          <p:nvPr/>
        </p:nvSpPr>
        <p:spPr>
          <a:xfrm>
            <a:off x="4152900" y="8648700"/>
            <a:ext cx="1981200" cy="1981200"/>
          </a:xfrm>
          <a:prstGeom prst="ellipse">
            <a:avLst/>
          </a:prstGeom>
          <a:solidFill>
            <a:srgbClr val="FFFFFF"/>
          </a:solidFill>
          <a:ln w="22859">
            <a:solidFill>
              <a:srgbClr val="E3E0D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305300" y="8801100"/>
            <a:ext cx="1676400" cy="1676400"/>
          </a:xfrm>
          <a:prstGeom prst="ellipse">
            <a:avLst/>
          </a:prstGeom>
          <a:noFill/>
          <a:ln w="13334">
            <a:solidFill>
              <a:srgbClr val="F0EDE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4162425" y="8648700"/>
            <a:ext cx="1962150" cy="1981200"/>
          </a:xfrm>
          <a:custGeom>
            <a:avLst/>
            <a:gdLst/>
            <a:ahLst/>
            <a:cxnLst/>
            <a:rect l="l" t="t" r="r" b="b"/>
            <a:pathLst>
              <a:path w="206" h="208">
                <a:moveTo>
                  <a:pt x="103" y="0"/>
                </a:moveTo>
                <a:lnTo>
                  <a:pt x="125" y="2"/>
                </a:lnTo>
                <a:lnTo>
                  <a:pt x="145" y="9"/>
                </a:lnTo>
                <a:lnTo>
                  <a:pt x="164" y="20"/>
                </a:lnTo>
                <a:lnTo>
                  <a:pt x="180" y="34"/>
                </a:lnTo>
                <a:lnTo>
                  <a:pt x="193" y="52"/>
                </a:lnTo>
                <a:lnTo>
                  <a:pt x="202" y="72"/>
                </a:lnTo>
                <a:lnTo>
                  <a:pt x="206" y="93"/>
                </a:lnTo>
                <a:lnTo>
                  <a:pt x="206" y="115"/>
                </a:lnTo>
                <a:lnTo>
                  <a:pt x="202" y="136"/>
                </a:lnTo>
                <a:lnTo>
                  <a:pt x="193" y="156"/>
                </a:lnTo>
                <a:lnTo>
                  <a:pt x="180" y="174"/>
                </a:lnTo>
                <a:lnTo>
                  <a:pt x="164" y="188"/>
                </a:lnTo>
                <a:lnTo>
                  <a:pt x="145" y="199"/>
                </a:lnTo>
                <a:lnTo>
                  <a:pt x="125" y="206"/>
                </a:lnTo>
                <a:lnTo>
                  <a:pt x="103" y="208"/>
                </a:lnTo>
                <a:lnTo>
                  <a:pt x="81" y="206"/>
                </a:lnTo>
                <a:lnTo>
                  <a:pt x="61" y="199"/>
                </a:lnTo>
                <a:lnTo>
                  <a:pt x="42" y="188"/>
                </a:lnTo>
                <a:lnTo>
                  <a:pt x="26" y="174"/>
                </a:lnTo>
                <a:lnTo>
                  <a:pt x="13" y="156"/>
                </a:lnTo>
                <a:lnTo>
                  <a:pt x="4" y="136"/>
                </a:lnTo>
                <a:lnTo>
                  <a:pt x="0" y="115"/>
                </a:lnTo>
                <a:lnTo>
                  <a:pt x="0" y="93"/>
                </a:lnTo>
                <a:lnTo>
                  <a:pt x="4" y="72"/>
                </a:lnTo>
              </a:path>
            </a:pathLst>
          </a:custGeom>
          <a:noFill/>
          <a:ln w="47625">
            <a:solidFill>
              <a:srgbClr val="D9B368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 flipV="1">
            <a:off x="4201383" y="9276037"/>
            <a:ext cx="133350" cy="57150"/>
          </a:xfrm>
          <a:prstGeom prst="line">
            <a:avLst/>
          </a:prstGeom>
          <a:ln w="47625">
            <a:solidFill>
              <a:srgbClr val="DF5557"/>
            </a:solidFill>
            <a:tailEnd type="triangle" w="med" len="med"/>
          </a:ln>
        </p:spPr>
      </p:cxnSp>
      <p:sp>
        <p:nvSpPr>
          <p:cNvPr id="15" name="Oval 14"/>
          <p:cNvSpPr/>
          <p:nvPr/>
        </p:nvSpPr>
        <p:spPr>
          <a:xfrm>
            <a:off x="5067300" y="8572500"/>
            <a:ext cx="152400" cy="152400"/>
          </a:xfrm>
          <a:prstGeom prst="ellipse">
            <a:avLst/>
          </a:prstGeom>
          <a:solidFill>
            <a:srgbClr val="FFFFFF"/>
          </a:solidFill>
          <a:ln w="2476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925184" y="9067800"/>
            <a:ext cx="152400" cy="152400"/>
          </a:xfrm>
          <a:prstGeom prst="ellipse">
            <a:avLst/>
          </a:prstGeom>
          <a:solidFill>
            <a:srgbClr val="FFFFFF"/>
          </a:solidFill>
          <a:ln w="2476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925184" y="10058400"/>
            <a:ext cx="152400" cy="152400"/>
          </a:xfrm>
          <a:prstGeom prst="ellipse">
            <a:avLst/>
          </a:prstGeom>
          <a:solidFill>
            <a:srgbClr val="FFFFFF"/>
          </a:solidFill>
          <a:ln w="2476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067300" y="10553700"/>
            <a:ext cx="152400" cy="152400"/>
          </a:xfrm>
          <a:prstGeom prst="ellipse">
            <a:avLst/>
          </a:prstGeom>
          <a:solidFill>
            <a:srgbClr val="FFFFFF"/>
          </a:solidFill>
          <a:ln w="2476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209415" y="10058400"/>
            <a:ext cx="152400" cy="152400"/>
          </a:xfrm>
          <a:prstGeom prst="ellipse">
            <a:avLst/>
          </a:prstGeom>
          <a:solidFill>
            <a:srgbClr val="FFFFFF"/>
          </a:solidFill>
          <a:ln w="2476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209415" y="9067800"/>
            <a:ext cx="152400" cy="152400"/>
          </a:xfrm>
          <a:prstGeom prst="ellipse">
            <a:avLst/>
          </a:prstGeom>
          <a:solidFill>
            <a:srgbClr val="FFFFFF"/>
          </a:solidFill>
          <a:ln w="24765">
            <a:solidFill>
              <a:srgbClr val="DF5557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863846" y="9133332"/>
            <a:ext cx="559308" cy="101345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4200" b="1">
                <a:solidFill>
                  <a:srgbClr val="2E353C"/>
                </a:solidFill>
                <a:latin typeface="Consolas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18304" y="9835705"/>
            <a:ext cx="850392" cy="34385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 rtl="1"/>
            <a:r>
              <a:rPr sz="1425" b="0">
                <a:solidFill>
                  <a:srgbClr val="7B848C"/>
                </a:solidFill>
                <a:latin typeface="Cairo"/>
              </a:rPr>
              <a:t>أسابيع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914400" y="11601450"/>
            <a:ext cx="8458200" cy="0"/>
          </a:xfrm>
          <a:prstGeom prst="line">
            <a:avLst/>
          </a:prstGeom>
          <a:ln w="11429">
            <a:solidFill>
              <a:srgbClr val="E3E0DA"/>
            </a:solidFill>
          </a:ln>
        </p:spPr>
      </p:cxnSp>
      <p:sp>
        <p:nvSpPr>
          <p:cNvPr id="24" name="Rectangle 23"/>
          <p:cNvSpPr/>
          <p:nvPr/>
        </p:nvSpPr>
        <p:spPr>
          <a:xfrm>
            <a:off x="914400" y="11877675"/>
            <a:ext cx="323850" cy="28575"/>
          </a:xfrm>
          <a:prstGeom prst="rect">
            <a:avLst/>
          </a:prstGeom>
          <a:solidFill>
            <a:srgbClr val="DF5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371600" y="11798617"/>
            <a:ext cx="2000250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80">
                <a:solidFill>
                  <a:srgbClr val="7B848C"/>
                </a:solidFill>
                <a:latin typeface="Consolas"/>
              </a:rPr>
              <a:t>SPORTS SCIENCE NOTES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72600" y="11798617"/>
            <a:ext cx="405765" cy="27146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25" b="0" spc="180">
                <a:solidFill>
                  <a:srgbClr val="7B848C"/>
                </a:solidFill>
                <a:latin typeface="Consolas"/>
              </a:rPr>
              <a:t>HH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